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216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8442" y="1060830"/>
            <a:ext cx="8567115" cy="1379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C00000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56108" y="1068070"/>
            <a:ext cx="8439150" cy="46716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1.jpeg"/><Relationship Id="rId5" Type="http://schemas.openxmlformats.org/officeDocument/2006/relationships/image" Target="../media/image20.png"/><Relationship Id="rId4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check.ege.edu.ru/" TargetMode="Externa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hyperlink" Target="http://www.rustest.ru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35872" cy="6857997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>
            <a:off x="990600" y="1676400"/>
            <a:ext cx="7162800" cy="23622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Особенности организации и проведения </a:t>
            </a:r>
            <a:r>
              <a:rPr lang="ru-RU" sz="2800" dirty="0" err="1" smtClean="0">
                <a:solidFill>
                  <a:schemeClr val="tx1"/>
                </a:solidFill>
              </a:rPr>
              <a:t>ГИА</a:t>
            </a:r>
            <a:r>
              <a:rPr lang="ru-RU" sz="2800" dirty="0" smtClean="0">
                <a:solidFill>
                  <a:schemeClr val="tx1"/>
                </a:solidFill>
              </a:rPr>
              <a:t> - 11 в 2024 году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68961"/>
            <a:ext cx="7725409" cy="26797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510"/>
              </a:lnSpc>
              <a:spcBef>
                <a:spcPts val="95"/>
              </a:spcBef>
            </a:pPr>
            <a:r>
              <a:rPr sz="2200" b="1" spc="-10" dirty="0">
                <a:solidFill>
                  <a:srgbClr val="C00000"/>
                </a:solidFill>
                <a:latin typeface="Cambria"/>
                <a:cs typeface="Cambria"/>
              </a:rPr>
              <a:t>Важно!</a:t>
            </a:r>
            <a:endParaRPr sz="2200">
              <a:latin typeface="Cambria"/>
              <a:cs typeface="Cambria"/>
            </a:endParaRPr>
          </a:p>
          <a:p>
            <a:pPr marL="12700" marR="951230">
              <a:lnSpc>
                <a:spcPts val="2380"/>
              </a:lnSpc>
              <a:spcBef>
                <a:spcPts val="165"/>
              </a:spcBef>
            </a:pPr>
            <a:r>
              <a:rPr sz="2200" b="1" spc="-10" dirty="0">
                <a:solidFill>
                  <a:srgbClr val="001F5F"/>
                </a:solidFill>
                <a:latin typeface="Cambria"/>
                <a:cs typeface="Cambria"/>
              </a:rPr>
              <a:t>Получить</a:t>
            </a:r>
            <a:r>
              <a:rPr sz="2200" b="1" spc="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mbria"/>
                <a:cs typeface="Cambria"/>
              </a:rPr>
              <a:t>аттестат</a:t>
            </a:r>
            <a:r>
              <a:rPr sz="2200" b="1" spc="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mbria"/>
                <a:cs typeface="Cambria"/>
              </a:rPr>
              <a:t>о</a:t>
            </a:r>
            <a:r>
              <a:rPr sz="22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mbria"/>
                <a:cs typeface="Cambria"/>
              </a:rPr>
              <a:t>получении</a:t>
            </a:r>
            <a:r>
              <a:rPr sz="2200" b="1" spc="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200" b="1" spc="-15" dirty="0">
                <a:solidFill>
                  <a:srgbClr val="001F5F"/>
                </a:solidFill>
                <a:latin typeface="Cambria"/>
                <a:cs typeface="Cambria"/>
              </a:rPr>
              <a:t>полного</a:t>
            </a:r>
            <a:r>
              <a:rPr sz="2200" b="1" spc="3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200" b="1" spc="-15" dirty="0">
                <a:solidFill>
                  <a:srgbClr val="001F5F"/>
                </a:solidFill>
                <a:latin typeface="Cambria"/>
                <a:cs typeface="Cambria"/>
              </a:rPr>
              <a:t>среднего </a:t>
            </a:r>
            <a:r>
              <a:rPr sz="2200" b="1" spc="-47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mbria"/>
                <a:cs typeface="Cambria"/>
              </a:rPr>
              <a:t>образования</a:t>
            </a:r>
            <a:r>
              <a:rPr sz="22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mbria"/>
                <a:cs typeface="Cambria"/>
              </a:rPr>
              <a:t>в</a:t>
            </a:r>
            <a:r>
              <a:rPr sz="2200" b="1" spc="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mbria"/>
                <a:cs typeface="Cambria"/>
              </a:rPr>
              <a:t>2024</a:t>
            </a:r>
            <a:r>
              <a:rPr sz="2200" b="1" spc="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200" b="1" spc="-45" dirty="0">
                <a:solidFill>
                  <a:srgbClr val="001F5F"/>
                </a:solidFill>
                <a:latin typeface="Cambria"/>
                <a:cs typeface="Cambria"/>
              </a:rPr>
              <a:t>году</a:t>
            </a:r>
            <a:r>
              <a:rPr sz="22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mbria"/>
                <a:cs typeface="Cambria"/>
              </a:rPr>
              <a:t>смогут</a:t>
            </a:r>
            <a:r>
              <a:rPr sz="2200" b="1" spc="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mbria"/>
                <a:cs typeface="Cambria"/>
              </a:rPr>
              <a:t>выпускники,</a:t>
            </a:r>
            <a:endParaRPr sz="2200">
              <a:latin typeface="Cambria"/>
              <a:cs typeface="Cambria"/>
            </a:endParaRPr>
          </a:p>
          <a:p>
            <a:pPr marL="12700">
              <a:lnSpc>
                <a:spcPts val="2205"/>
              </a:lnSpc>
            </a:pPr>
            <a:r>
              <a:rPr sz="2200" b="1" spc="-15" dirty="0">
                <a:solidFill>
                  <a:srgbClr val="001F5F"/>
                </a:solidFill>
                <a:latin typeface="Cambria"/>
                <a:cs typeface="Cambria"/>
              </a:rPr>
              <a:t>преодолевшие</a:t>
            </a:r>
            <a:r>
              <a:rPr sz="22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200" b="1" spc="-15" dirty="0">
                <a:solidFill>
                  <a:srgbClr val="001F5F"/>
                </a:solidFill>
                <a:latin typeface="Cambria"/>
                <a:cs typeface="Cambria"/>
              </a:rPr>
              <a:t>пороговые</a:t>
            </a:r>
            <a:r>
              <a:rPr sz="22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200" b="1" spc="-15" dirty="0">
                <a:solidFill>
                  <a:srgbClr val="001F5F"/>
                </a:solidFill>
                <a:latin typeface="Cambria"/>
                <a:cs typeface="Cambria"/>
              </a:rPr>
              <a:t>значения</a:t>
            </a:r>
            <a:r>
              <a:rPr sz="22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mbria"/>
                <a:cs typeface="Cambria"/>
              </a:rPr>
              <a:t>по </a:t>
            </a:r>
            <a:r>
              <a:rPr sz="2200" b="1" spc="-10" dirty="0">
                <a:solidFill>
                  <a:srgbClr val="001F5F"/>
                </a:solidFill>
                <a:latin typeface="Cambria"/>
                <a:cs typeface="Cambria"/>
              </a:rPr>
              <a:t>обязательным</a:t>
            </a:r>
            <a:endParaRPr sz="2200">
              <a:latin typeface="Cambria"/>
              <a:cs typeface="Cambria"/>
            </a:endParaRPr>
          </a:p>
          <a:p>
            <a:pPr marL="12700">
              <a:lnSpc>
                <a:spcPts val="2375"/>
              </a:lnSpc>
            </a:pPr>
            <a:r>
              <a:rPr sz="2200" b="1" spc="-10" dirty="0">
                <a:solidFill>
                  <a:srgbClr val="001F5F"/>
                </a:solidFill>
                <a:latin typeface="Cambria"/>
                <a:cs typeface="Cambria"/>
              </a:rPr>
              <a:t>предметам:</a:t>
            </a:r>
            <a:r>
              <a:rPr sz="2200" b="1" spc="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200" b="1" spc="-25" dirty="0">
                <a:solidFill>
                  <a:srgbClr val="C00000"/>
                </a:solidFill>
                <a:latin typeface="Cambria"/>
                <a:cs typeface="Cambria"/>
              </a:rPr>
              <a:t>русскому</a:t>
            </a:r>
            <a:r>
              <a:rPr sz="2200" b="1" spc="1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200" b="1" spc="-5" dirty="0">
                <a:solidFill>
                  <a:srgbClr val="C00000"/>
                </a:solidFill>
                <a:latin typeface="Cambria"/>
                <a:cs typeface="Cambria"/>
              </a:rPr>
              <a:t>языку</a:t>
            </a:r>
            <a:r>
              <a:rPr sz="2200" b="1" spc="-1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200" b="1" spc="-5" dirty="0">
                <a:solidFill>
                  <a:srgbClr val="C00000"/>
                </a:solidFill>
                <a:latin typeface="Cambria"/>
                <a:cs typeface="Cambria"/>
              </a:rPr>
              <a:t>и </a:t>
            </a:r>
            <a:r>
              <a:rPr sz="2200" b="1" spc="-15" dirty="0">
                <a:solidFill>
                  <a:srgbClr val="C00000"/>
                </a:solidFill>
                <a:latin typeface="Cambria"/>
                <a:cs typeface="Cambria"/>
              </a:rPr>
              <a:t>математике</a:t>
            </a:r>
            <a:r>
              <a:rPr sz="2200" b="1" spc="2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200" b="1" spc="-5" dirty="0">
                <a:solidFill>
                  <a:srgbClr val="C00000"/>
                </a:solidFill>
                <a:latin typeface="Cambria"/>
                <a:cs typeface="Cambria"/>
              </a:rPr>
              <a:t>(базовой</a:t>
            </a:r>
            <a:r>
              <a:rPr sz="2200" b="1" spc="-10" dirty="0">
                <a:solidFill>
                  <a:srgbClr val="C00000"/>
                </a:solidFill>
                <a:latin typeface="Cambria"/>
                <a:cs typeface="Cambria"/>
              </a:rPr>
              <a:t> или</a:t>
            </a:r>
            <a:endParaRPr sz="2200">
              <a:latin typeface="Cambria"/>
              <a:cs typeface="Cambria"/>
            </a:endParaRPr>
          </a:p>
          <a:p>
            <a:pPr marL="12700">
              <a:lnSpc>
                <a:spcPts val="2510"/>
              </a:lnSpc>
            </a:pPr>
            <a:r>
              <a:rPr sz="2200" b="1" spc="-10" dirty="0">
                <a:solidFill>
                  <a:srgbClr val="C00000"/>
                </a:solidFill>
                <a:latin typeface="Cambria"/>
                <a:cs typeface="Cambria"/>
              </a:rPr>
              <a:t>профильной)....</a:t>
            </a:r>
            <a:endParaRPr sz="2200">
              <a:latin typeface="Cambria"/>
              <a:cs typeface="Cambria"/>
            </a:endParaRPr>
          </a:p>
          <a:p>
            <a:pPr marL="241300" marR="5080" indent="-228600">
              <a:lnSpc>
                <a:spcPts val="2590"/>
              </a:lnSpc>
              <a:spcBef>
                <a:spcPts val="1230"/>
              </a:spcBef>
              <a:buFont typeface="Arial MT"/>
              <a:buChar char="•"/>
              <a:tabLst>
                <a:tab pos="241300" algn="l"/>
              </a:tabLst>
            </a:pP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В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2024</a:t>
            </a:r>
            <a:r>
              <a:rPr sz="2400" b="1" spc="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45" dirty="0">
                <a:solidFill>
                  <a:srgbClr val="001F5F"/>
                </a:solidFill>
                <a:latin typeface="Cambria"/>
                <a:cs typeface="Cambria"/>
              </a:rPr>
              <a:t>году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для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получения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аттестата</a:t>
            </a:r>
            <a:r>
              <a:rPr sz="24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установлены </a:t>
            </a:r>
            <a:r>
              <a:rPr sz="2400" b="1" spc="-5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следующие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минимальные пороги:...</a:t>
            </a:r>
            <a:endParaRPr sz="2400">
              <a:latin typeface="Cambria"/>
              <a:cs typeface="Cambr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7281" y="3000281"/>
            <a:ext cx="8684318" cy="320049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1140" y="242696"/>
            <a:ext cx="8575675" cy="202882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176530" algn="just">
              <a:lnSpc>
                <a:spcPts val="1939"/>
              </a:lnSpc>
              <a:spcBef>
                <a:spcPts val="345"/>
              </a:spcBef>
            </a:pPr>
            <a:r>
              <a:rPr sz="1800" b="1" dirty="0">
                <a:solidFill>
                  <a:srgbClr val="001F5F"/>
                </a:solidFill>
                <a:latin typeface="Cambria"/>
                <a:cs typeface="Cambria"/>
              </a:rPr>
              <a:t>На </a:t>
            </a:r>
            <a:r>
              <a:rPr sz="1800" b="1" spc="-10" dirty="0">
                <a:solidFill>
                  <a:srgbClr val="001F5F"/>
                </a:solidFill>
                <a:latin typeface="Cambria"/>
                <a:cs typeface="Cambria"/>
              </a:rPr>
              <a:t>территории </a:t>
            </a:r>
            <a:r>
              <a:rPr sz="1800" b="1" spc="-15" dirty="0">
                <a:solidFill>
                  <a:srgbClr val="001F5F"/>
                </a:solidFill>
                <a:latin typeface="Cambria"/>
                <a:cs typeface="Cambria"/>
              </a:rPr>
              <a:t>России </a:t>
            </a:r>
            <a:r>
              <a:rPr sz="1800" b="1" spc="-5" dirty="0">
                <a:solidFill>
                  <a:srgbClr val="001F5F"/>
                </a:solidFill>
                <a:latin typeface="Cambria"/>
                <a:cs typeface="Cambria"/>
              </a:rPr>
              <a:t>существуют </a:t>
            </a:r>
            <a:r>
              <a:rPr sz="1800" b="1" dirty="0">
                <a:solidFill>
                  <a:srgbClr val="C00000"/>
                </a:solidFill>
                <a:latin typeface="Cambria"/>
                <a:cs typeface="Cambria"/>
              </a:rPr>
              <a:t>две </a:t>
            </a:r>
            <a:r>
              <a:rPr sz="1800" b="1" spc="-10" dirty="0">
                <a:solidFill>
                  <a:srgbClr val="C00000"/>
                </a:solidFill>
                <a:latin typeface="Cambria"/>
                <a:cs typeface="Cambria"/>
              </a:rPr>
              <a:t>группы </a:t>
            </a:r>
            <a:r>
              <a:rPr sz="1800" b="1" dirty="0">
                <a:solidFill>
                  <a:srgbClr val="C00000"/>
                </a:solidFill>
                <a:latin typeface="Cambria"/>
                <a:cs typeface="Cambria"/>
              </a:rPr>
              <a:t>высших учебных </a:t>
            </a:r>
            <a:r>
              <a:rPr sz="1800" b="1" spc="-5" dirty="0">
                <a:solidFill>
                  <a:srgbClr val="C00000"/>
                </a:solidFill>
                <a:latin typeface="Cambria"/>
                <a:cs typeface="Cambria"/>
              </a:rPr>
              <a:t>заведений</a:t>
            </a:r>
            <a:r>
              <a:rPr sz="1800" b="1" spc="-5" dirty="0">
                <a:solidFill>
                  <a:srgbClr val="001F5F"/>
                </a:solidFill>
                <a:latin typeface="Cambria"/>
                <a:cs typeface="Cambria"/>
              </a:rPr>
              <a:t>. </a:t>
            </a:r>
            <a:r>
              <a:rPr sz="1800" b="1" spc="-38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Cambria"/>
                <a:cs typeface="Cambria"/>
              </a:rPr>
              <a:t>Первая </a:t>
            </a:r>
            <a:r>
              <a:rPr sz="1800" b="1" spc="-10" dirty="0">
                <a:solidFill>
                  <a:srgbClr val="001F5F"/>
                </a:solidFill>
                <a:latin typeface="Cambria"/>
                <a:cs typeface="Cambria"/>
              </a:rPr>
              <a:t>группа является </a:t>
            </a:r>
            <a:r>
              <a:rPr sz="1800" b="1" spc="-15" dirty="0">
                <a:solidFill>
                  <a:srgbClr val="C00000"/>
                </a:solidFill>
                <a:latin typeface="Cambria"/>
                <a:cs typeface="Cambria"/>
              </a:rPr>
              <a:t>подконтрольной </a:t>
            </a:r>
            <a:r>
              <a:rPr sz="1800" b="1" spc="-10" dirty="0">
                <a:solidFill>
                  <a:srgbClr val="C00000"/>
                </a:solidFill>
                <a:latin typeface="Cambria"/>
                <a:cs typeface="Cambria"/>
              </a:rPr>
              <a:t>Минобрнауки</a:t>
            </a:r>
            <a:r>
              <a:rPr sz="1800" b="1" spc="-10" dirty="0">
                <a:solidFill>
                  <a:srgbClr val="001F5F"/>
                </a:solidFill>
                <a:latin typeface="Cambria"/>
                <a:cs typeface="Cambria"/>
              </a:rPr>
              <a:t>. Соответственно </a:t>
            </a:r>
            <a:r>
              <a:rPr sz="1800" b="1" dirty="0">
                <a:solidFill>
                  <a:srgbClr val="001F5F"/>
                </a:solidFill>
                <a:latin typeface="Cambria"/>
                <a:cs typeface="Cambria"/>
              </a:rPr>
              <a:t>их </a:t>
            </a:r>
            <a:r>
              <a:rPr sz="18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Cambria"/>
                <a:cs typeface="Cambria"/>
              </a:rPr>
              <a:t>комиссии</a:t>
            </a:r>
            <a:r>
              <a:rPr sz="1800" b="1" spc="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dirty="0">
                <a:solidFill>
                  <a:srgbClr val="001F5F"/>
                </a:solidFill>
                <a:latin typeface="Cambria"/>
                <a:cs typeface="Cambria"/>
              </a:rPr>
              <a:t>в </a:t>
            </a:r>
            <a:r>
              <a:rPr sz="1800" b="1" spc="-35" dirty="0">
                <a:solidFill>
                  <a:srgbClr val="001F5F"/>
                </a:solidFill>
                <a:latin typeface="Cambria"/>
                <a:cs typeface="Cambria"/>
              </a:rPr>
              <a:t>ходе</a:t>
            </a:r>
            <a:r>
              <a:rPr sz="18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Cambria"/>
                <a:cs typeface="Cambria"/>
              </a:rPr>
              <a:t>приемной</a:t>
            </a:r>
            <a:r>
              <a:rPr sz="18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Cambria"/>
                <a:cs typeface="Cambria"/>
              </a:rPr>
              <a:t>компании</a:t>
            </a:r>
            <a:r>
              <a:rPr sz="1800" b="1" spc="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-20" dirty="0">
                <a:solidFill>
                  <a:srgbClr val="001F5F"/>
                </a:solidFill>
                <a:latin typeface="Cambria"/>
                <a:cs typeface="Cambria"/>
              </a:rPr>
              <a:t>руководствуются</a:t>
            </a:r>
            <a:r>
              <a:rPr sz="18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Cambria"/>
                <a:cs typeface="Cambria"/>
              </a:rPr>
              <a:t>рекомендациями</a:t>
            </a:r>
            <a:endParaRPr sz="1800">
              <a:latin typeface="Cambria"/>
              <a:cs typeface="Cambria"/>
            </a:endParaRPr>
          </a:p>
          <a:p>
            <a:pPr marL="12700" algn="just">
              <a:lnSpc>
                <a:spcPts val="1820"/>
              </a:lnSpc>
            </a:pPr>
            <a:r>
              <a:rPr sz="1800" b="1" spc="-5" dirty="0">
                <a:solidFill>
                  <a:srgbClr val="001F5F"/>
                </a:solidFill>
                <a:latin typeface="Cambria"/>
                <a:cs typeface="Cambria"/>
              </a:rPr>
              <a:t>данного</a:t>
            </a:r>
            <a:r>
              <a:rPr sz="1800" b="1" spc="-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Cambria"/>
                <a:cs typeface="Cambria"/>
              </a:rPr>
              <a:t>ведомства.</a:t>
            </a:r>
            <a:endParaRPr sz="1800">
              <a:latin typeface="Cambria"/>
              <a:cs typeface="Cambria"/>
            </a:endParaRPr>
          </a:p>
          <a:p>
            <a:pPr marL="12700" marR="5080">
              <a:lnSpc>
                <a:spcPts val="1939"/>
              </a:lnSpc>
              <a:spcBef>
                <a:spcPts val="145"/>
              </a:spcBef>
            </a:pPr>
            <a:r>
              <a:rPr sz="1800" b="1" spc="-10" dirty="0">
                <a:solidFill>
                  <a:srgbClr val="001F5F"/>
                </a:solidFill>
                <a:latin typeface="Cambria"/>
                <a:cs typeface="Cambria"/>
              </a:rPr>
              <a:t>Вторая</a:t>
            </a:r>
            <a:r>
              <a:rPr sz="1800" b="1" spc="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Cambria"/>
                <a:cs typeface="Cambria"/>
              </a:rPr>
              <a:t>группа</a:t>
            </a:r>
            <a:r>
              <a:rPr sz="1800" b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dirty="0">
                <a:solidFill>
                  <a:srgbClr val="001F5F"/>
                </a:solidFill>
                <a:latin typeface="Cambria"/>
                <a:cs typeface="Cambria"/>
              </a:rPr>
              <a:t>–</a:t>
            </a:r>
            <a:r>
              <a:rPr sz="1800" b="1" spc="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-15" dirty="0">
                <a:solidFill>
                  <a:srgbClr val="C00000"/>
                </a:solidFill>
                <a:latin typeface="Cambria"/>
                <a:cs typeface="Cambria"/>
              </a:rPr>
              <a:t>неподконтрольна</a:t>
            </a:r>
            <a:r>
              <a:rPr sz="1800" b="1" spc="1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Cambria"/>
                <a:cs typeface="Cambria"/>
              </a:rPr>
              <a:t>Минобрнауки</a:t>
            </a:r>
            <a:r>
              <a:rPr sz="1800" b="1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800" b="1" dirty="0">
                <a:solidFill>
                  <a:srgbClr val="001F5F"/>
                </a:solidFill>
                <a:latin typeface="Cambria"/>
                <a:cs typeface="Cambria"/>
              </a:rPr>
              <a:t>и</a:t>
            </a:r>
            <a:r>
              <a:rPr sz="18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-20" dirty="0">
                <a:solidFill>
                  <a:srgbClr val="001F5F"/>
                </a:solidFill>
                <a:latin typeface="Cambria"/>
                <a:cs typeface="Cambria"/>
              </a:rPr>
              <a:t>может</a:t>
            </a:r>
            <a:r>
              <a:rPr sz="18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Cambria"/>
                <a:cs typeface="Cambria"/>
              </a:rPr>
              <a:t>устанавливать</a:t>
            </a:r>
            <a:r>
              <a:rPr sz="1800" b="1" spc="4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Cambria"/>
                <a:cs typeface="Cambria"/>
              </a:rPr>
              <a:t>свои </a:t>
            </a:r>
            <a:r>
              <a:rPr sz="1800" b="1" spc="-38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Cambria"/>
                <a:cs typeface="Cambria"/>
              </a:rPr>
              <a:t>пороговые</a:t>
            </a:r>
            <a:r>
              <a:rPr sz="18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Cambria"/>
                <a:cs typeface="Cambria"/>
              </a:rPr>
              <a:t>значения</a:t>
            </a:r>
            <a:r>
              <a:rPr sz="1800" b="1" spc="-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dirty="0">
                <a:solidFill>
                  <a:srgbClr val="001F5F"/>
                </a:solidFill>
                <a:latin typeface="Cambria"/>
                <a:cs typeface="Cambria"/>
              </a:rPr>
              <a:t>для </a:t>
            </a:r>
            <a:r>
              <a:rPr sz="1800" b="1" spc="-5" dirty="0">
                <a:solidFill>
                  <a:srgbClr val="001F5F"/>
                </a:solidFill>
                <a:latin typeface="Cambria"/>
                <a:cs typeface="Cambria"/>
              </a:rPr>
              <a:t>потенциальных</a:t>
            </a:r>
            <a:r>
              <a:rPr sz="18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Cambria"/>
                <a:cs typeface="Cambria"/>
              </a:rPr>
              <a:t>абитуриентов.</a:t>
            </a:r>
            <a:endParaRPr sz="1800">
              <a:latin typeface="Cambria"/>
              <a:cs typeface="Cambria"/>
            </a:endParaRPr>
          </a:p>
          <a:p>
            <a:pPr marL="12700" marR="1027430" indent="50165">
              <a:lnSpc>
                <a:spcPts val="1939"/>
              </a:lnSpc>
              <a:spcBef>
                <a:spcPts val="5"/>
              </a:spcBef>
            </a:pPr>
            <a:r>
              <a:rPr sz="1800" b="1" dirty="0">
                <a:solidFill>
                  <a:srgbClr val="001F5F"/>
                </a:solidFill>
                <a:latin typeface="Cambria"/>
                <a:cs typeface="Cambria"/>
              </a:rPr>
              <a:t>Для</a:t>
            </a:r>
            <a:r>
              <a:rPr sz="18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Cambria"/>
                <a:cs typeface="Cambria"/>
              </a:rPr>
              <a:t>ВУЗов,</a:t>
            </a:r>
            <a:r>
              <a:rPr sz="18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-20" dirty="0">
                <a:solidFill>
                  <a:srgbClr val="001F5F"/>
                </a:solidFill>
                <a:latin typeface="Cambria"/>
                <a:cs typeface="Cambria"/>
              </a:rPr>
              <a:t>которые</a:t>
            </a:r>
            <a:r>
              <a:rPr sz="18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Cambria"/>
                <a:cs typeface="Cambria"/>
              </a:rPr>
              <a:t>обязаны</a:t>
            </a:r>
            <a:r>
              <a:rPr sz="18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Cambria"/>
                <a:cs typeface="Cambria"/>
              </a:rPr>
              <a:t>выполнять</a:t>
            </a:r>
            <a:r>
              <a:rPr sz="1800" b="1" spc="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Cambria"/>
                <a:cs typeface="Cambria"/>
              </a:rPr>
              <a:t>требования</a:t>
            </a:r>
            <a:r>
              <a:rPr sz="1800" b="1" spc="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Cambria"/>
                <a:cs typeface="Cambria"/>
              </a:rPr>
              <a:t>Минобрнауки, </a:t>
            </a:r>
            <a:r>
              <a:rPr sz="1800" b="1" spc="-38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Cambria"/>
                <a:cs typeface="Cambria"/>
              </a:rPr>
              <a:t>установлены</a:t>
            </a:r>
            <a:r>
              <a:rPr sz="18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dirty="0">
                <a:solidFill>
                  <a:srgbClr val="001F5F"/>
                </a:solidFill>
                <a:latin typeface="Cambria"/>
                <a:cs typeface="Cambria"/>
              </a:rPr>
              <a:t>такие</a:t>
            </a:r>
            <a:r>
              <a:rPr sz="1800" b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-25" dirty="0">
                <a:solidFill>
                  <a:srgbClr val="001F5F"/>
                </a:solidFill>
                <a:latin typeface="Cambria"/>
                <a:cs typeface="Cambria"/>
              </a:rPr>
              <a:t>проходные</a:t>
            </a:r>
            <a:r>
              <a:rPr sz="1800" b="1" spc="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Cambria"/>
                <a:cs typeface="Cambria"/>
              </a:rPr>
              <a:t>баллы</a:t>
            </a:r>
            <a:r>
              <a:rPr sz="1800" b="1" spc="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dirty="0">
                <a:solidFill>
                  <a:srgbClr val="001F5F"/>
                </a:solidFill>
                <a:latin typeface="Cambria"/>
                <a:cs typeface="Cambria"/>
              </a:rPr>
              <a:t>ЕГЭ</a:t>
            </a:r>
            <a:r>
              <a:rPr sz="18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dirty="0">
                <a:solidFill>
                  <a:srgbClr val="001F5F"/>
                </a:solidFill>
                <a:latin typeface="Cambria"/>
                <a:cs typeface="Cambria"/>
              </a:rPr>
              <a:t>2024</a:t>
            </a:r>
            <a:r>
              <a:rPr sz="1800" b="1" spc="-5" dirty="0">
                <a:solidFill>
                  <a:srgbClr val="001F5F"/>
                </a:solidFill>
                <a:latin typeface="Cambria"/>
                <a:cs typeface="Cambria"/>
              </a:rPr>
              <a:t> по</a:t>
            </a:r>
            <a:r>
              <a:rPr sz="18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-10" dirty="0">
                <a:solidFill>
                  <a:srgbClr val="001F5F"/>
                </a:solidFill>
                <a:latin typeface="Cambria"/>
                <a:cs typeface="Cambria"/>
              </a:rPr>
              <a:t>всем</a:t>
            </a:r>
            <a:r>
              <a:rPr sz="18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-5" dirty="0">
                <a:solidFill>
                  <a:srgbClr val="001F5F"/>
                </a:solidFill>
                <a:latin typeface="Cambria"/>
                <a:cs typeface="Cambria"/>
              </a:rPr>
              <a:t>предметам:..</a:t>
            </a:r>
            <a:endParaRPr sz="1800">
              <a:latin typeface="Cambria"/>
              <a:cs typeface="Cambr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14500" y="2362200"/>
            <a:ext cx="6831532" cy="444043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514" y="1556766"/>
            <a:ext cx="8733790" cy="1217295"/>
          </a:xfrm>
          <a:custGeom>
            <a:avLst/>
            <a:gdLst/>
            <a:ahLst/>
            <a:cxnLst/>
            <a:rect l="l" t="t" r="r" b="b"/>
            <a:pathLst>
              <a:path w="8733790" h="1217295">
                <a:moveTo>
                  <a:pt x="8530907" y="0"/>
                </a:moveTo>
                <a:lnTo>
                  <a:pt x="202806" y="0"/>
                </a:lnTo>
                <a:lnTo>
                  <a:pt x="156302" y="5356"/>
                </a:lnTo>
                <a:lnTo>
                  <a:pt x="113614" y="20614"/>
                </a:lnTo>
                <a:lnTo>
                  <a:pt x="75958" y="44557"/>
                </a:lnTo>
                <a:lnTo>
                  <a:pt x="44552" y="75965"/>
                </a:lnTo>
                <a:lnTo>
                  <a:pt x="20612" y="113624"/>
                </a:lnTo>
                <a:lnTo>
                  <a:pt x="5355" y="156314"/>
                </a:lnTo>
                <a:lnTo>
                  <a:pt x="0" y="202819"/>
                </a:lnTo>
                <a:lnTo>
                  <a:pt x="0" y="1013968"/>
                </a:lnTo>
                <a:lnTo>
                  <a:pt x="5355" y="1060472"/>
                </a:lnTo>
                <a:lnTo>
                  <a:pt x="20612" y="1103162"/>
                </a:lnTo>
                <a:lnTo>
                  <a:pt x="44552" y="1140821"/>
                </a:lnTo>
                <a:lnTo>
                  <a:pt x="75958" y="1172229"/>
                </a:lnTo>
                <a:lnTo>
                  <a:pt x="113614" y="1196172"/>
                </a:lnTo>
                <a:lnTo>
                  <a:pt x="156302" y="1211430"/>
                </a:lnTo>
                <a:lnTo>
                  <a:pt x="202806" y="1216787"/>
                </a:lnTo>
                <a:lnTo>
                  <a:pt x="8530907" y="1216787"/>
                </a:lnTo>
                <a:lnTo>
                  <a:pt x="8577365" y="1211430"/>
                </a:lnTo>
                <a:lnTo>
                  <a:pt x="8620021" y="1196172"/>
                </a:lnTo>
                <a:lnTo>
                  <a:pt x="8657657" y="1172229"/>
                </a:lnTo>
                <a:lnTo>
                  <a:pt x="8689052" y="1140821"/>
                </a:lnTo>
                <a:lnTo>
                  <a:pt x="8712987" y="1103162"/>
                </a:lnTo>
                <a:lnTo>
                  <a:pt x="8728243" y="1060472"/>
                </a:lnTo>
                <a:lnTo>
                  <a:pt x="8733599" y="1013968"/>
                </a:lnTo>
                <a:lnTo>
                  <a:pt x="8733599" y="202819"/>
                </a:lnTo>
                <a:lnTo>
                  <a:pt x="8728243" y="156314"/>
                </a:lnTo>
                <a:lnTo>
                  <a:pt x="8712987" y="113624"/>
                </a:lnTo>
                <a:lnTo>
                  <a:pt x="8689052" y="75965"/>
                </a:lnTo>
                <a:lnTo>
                  <a:pt x="8657657" y="44557"/>
                </a:lnTo>
                <a:lnTo>
                  <a:pt x="8620021" y="20614"/>
                </a:lnTo>
                <a:lnTo>
                  <a:pt x="8577365" y="5356"/>
                </a:lnTo>
                <a:lnTo>
                  <a:pt x="8530907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79514" y="4078985"/>
            <a:ext cx="8733790" cy="1217295"/>
          </a:xfrm>
          <a:custGeom>
            <a:avLst/>
            <a:gdLst/>
            <a:ahLst/>
            <a:cxnLst/>
            <a:rect l="l" t="t" r="r" b="b"/>
            <a:pathLst>
              <a:path w="8733790" h="1217295">
                <a:moveTo>
                  <a:pt x="8530907" y="0"/>
                </a:moveTo>
                <a:lnTo>
                  <a:pt x="202806" y="0"/>
                </a:lnTo>
                <a:lnTo>
                  <a:pt x="156302" y="5356"/>
                </a:lnTo>
                <a:lnTo>
                  <a:pt x="113614" y="20614"/>
                </a:lnTo>
                <a:lnTo>
                  <a:pt x="75958" y="44557"/>
                </a:lnTo>
                <a:lnTo>
                  <a:pt x="44552" y="75965"/>
                </a:lnTo>
                <a:lnTo>
                  <a:pt x="20612" y="113624"/>
                </a:lnTo>
                <a:lnTo>
                  <a:pt x="5355" y="156314"/>
                </a:lnTo>
                <a:lnTo>
                  <a:pt x="0" y="202819"/>
                </a:lnTo>
                <a:lnTo>
                  <a:pt x="0" y="1013968"/>
                </a:lnTo>
                <a:lnTo>
                  <a:pt x="5355" y="1060472"/>
                </a:lnTo>
                <a:lnTo>
                  <a:pt x="20612" y="1103162"/>
                </a:lnTo>
                <a:lnTo>
                  <a:pt x="44552" y="1140821"/>
                </a:lnTo>
                <a:lnTo>
                  <a:pt x="75958" y="1172229"/>
                </a:lnTo>
                <a:lnTo>
                  <a:pt x="113614" y="1196172"/>
                </a:lnTo>
                <a:lnTo>
                  <a:pt x="156302" y="1211430"/>
                </a:lnTo>
                <a:lnTo>
                  <a:pt x="202806" y="1216786"/>
                </a:lnTo>
                <a:lnTo>
                  <a:pt x="8530907" y="1216786"/>
                </a:lnTo>
                <a:lnTo>
                  <a:pt x="8577365" y="1211430"/>
                </a:lnTo>
                <a:lnTo>
                  <a:pt x="8620021" y="1196172"/>
                </a:lnTo>
                <a:lnTo>
                  <a:pt x="8657657" y="1172229"/>
                </a:lnTo>
                <a:lnTo>
                  <a:pt x="8689052" y="1140821"/>
                </a:lnTo>
                <a:lnTo>
                  <a:pt x="8712987" y="1103162"/>
                </a:lnTo>
                <a:lnTo>
                  <a:pt x="8728243" y="1060472"/>
                </a:lnTo>
                <a:lnTo>
                  <a:pt x="8733599" y="1013968"/>
                </a:lnTo>
                <a:lnTo>
                  <a:pt x="8733599" y="202819"/>
                </a:lnTo>
                <a:lnTo>
                  <a:pt x="8728243" y="156314"/>
                </a:lnTo>
                <a:lnTo>
                  <a:pt x="8712987" y="113624"/>
                </a:lnTo>
                <a:lnTo>
                  <a:pt x="8689052" y="75965"/>
                </a:lnTo>
                <a:lnTo>
                  <a:pt x="8657657" y="44557"/>
                </a:lnTo>
                <a:lnTo>
                  <a:pt x="8620021" y="20614"/>
                </a:lnTo>
                <a:lnTo>
                  <a:pt x="8577365" y="5356"/>
                </a:lnTo>
                <a:lnTo>
                  <a:pt x="8530907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17703" y="1781047"/>
            <a:ext cx="7962265" cy="4338955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12700" marR="5080">
              <a:lnSpc>
                <a:spcPts val="2530"/>
              </a:lnSpc>
              <a:spcBef>
                <a:spcPts val="475"/>
              </a:spcBef>
            </a:pP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Заявление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+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рекомендации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ПМПК</a:t>
            </a:r>
            <a:r>
              <a:rPr sz="2400" b="1" spc="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i="1" spc="-10" dirty="0">
                <a:solidFill>
                  <a:srgbClr val="001F5F"/>
                </a:solidFill>
                <a:latin typeface="Cambria"/>
                <a:cs typeface="Cambria"/>
              </a:rPr>
              <a:t>(психолого-медико- </a:t>
            </a:r>
            <a:r>
              <a:rPr sz="2400" b="1" i="1" spc="-509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i="1" spc="-10" dirty="0">
                <a:solidFill>
                  <a:srgbClr val="001F5F"/>
                </a:solidFill>
                <a:latin typeface="Cambria"/>
                <a:cs typeface="Cambria"/>
              </a:rPr>
              <a:t>педагогическая</a:t>
            </a:r>
            <a:r>
              <a:rPr sz="2400" b="1" i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i="1" spc="-10" dirty="0">
                <a:solidFill>
                  <a:srgbClr val="001F5F"/>
                </a:solidFill>
                <a:latin typeface="Cambria"/>
                <a:cs typeface="Cambria"/>
              </a:rPr>
              <a:t>комиссия)</a:t>
            </a: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350">
              <a:latin typeface="Cambria"/>
              <a:cs typeface="Cambria"/>
            </a:endParaRPr>
          </a:p>
          <a:p>
            <a:pPr marL="367665" indent="-229235">
              <a:lnSpc>
                <a:spcPts val="2705"/>
              </a:lnSpc>
              <a:buFont typeface="Cambria"/>
              <a:buChar char="•"/>
              <a:tabLst>
                <a:tab pos="368300" algn="l"/>
              </a:tabLst>
            </a:pPr>
            <a:r>
              <a:rPr sz="2400" b="1" spc="-5" dirty="0">
                <a:latin typeface="Cambria"/>
                <a:cs typeface="Cambria"/>
              </a:rPr>
              <a:t>Участник</a:t>
            </a:r>
            <a:r>
              <a:rPr sz="2400" b="1" spc="-20" dirty="0">
                <a:latin typeface="Cambria"/>
                <a:cs typeface="Cambria"/>
              </a:rPr>
              <a:t> </a:t>
            </a:r>
            <a:r>
              <a:rPr sz="2400" b="1" dirty="0">
                <a:latin typeface="Cambria"/>
                <a:cs typeface="Cambria"/>
              </a:rPr>
              <a:t>с</a:t>
            </a:r>
            <a:r>
              <a:rPr sz="2400" b="1" spc="-5" dirty="0">
                <a:latin typeface="Cambria"/>
                <a:cs typeface="Cambria"/>
              </a:rPr>
              <a:t> ОВЗ (ограниченные возможности</a:t>
            </a:r>
            <a:endParaRPr sz="2400">
              <a:latin typeface="Cambria"/>
              <a:cs typeface="Cambria"/>
            </a:endParaRPr>
          </a:p>
          <a:p>
            <a:pPr marL="367665">
              <a:lnSpc>
                <a:spcPts val="2705"/>
              </a:lnSpc>
            </a:pPr>
            <a:r>
              <a:rPr sz="2400" b="1" spc="-5" dirty="0">
                <a:latin typeface="Cambria"/>
                <a:cs typeface="Cambria"/>
              </a:rPr>
              <a:t>здоровья)</a:t>
            </a: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2800">
              <a:latin typeface="Cambria"/>
              <a:cs typeface="Cambria"/>
            </a:endParaRPr>
          </a:p>
          <a:p>
            <a:pPr marL="12700">
              <a:lnSpc>
                <a:spcPts val="2705"/>
              </a:lnSpc>
              <a:spcBef>
                <a:spcPts val="1800"/>
              </a:spcBef>
            </a:pP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Заявление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+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справка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об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инвалидности </a:t>
            </a:r>
            <a:r>
              <a:rPr sz="2400" b="1" i="1" dirty="0">
                <a:solidFill>
                  <a:srgbClr val="C00000"/>
                </a:solidFill>
                <a:latin typeface="Cambria"/>
                <a:cs typeface="Cambria"/>
              </a:rPr>
              <a:t>с</a:t>
            </a:r>
            <a:endParaRPr sz="2400">
              <a:latin typeface="Cambria"/>
              <a:cs typeface="Cambria"/>
            </a:endParaRPr>
          </a:p>
          <a:p>
            <a:pPr marL="12700">
              <a:lnSpc>
                <a:spcPts val="2705"/>
              </a:lnSpc>
            </a:pPr>
            <a:r>
              <a:rPr sz="2400" b="1" i="1" spc="-5" dirty="0">
                <a:solidFill>
                  <a:srgbClr val="C00000"/>
                </a:solidFill>
                <a:latin typeface="Cambria"/>
                <a:cs typeface="Cambria"/>
              </a:rPr>
              <a:t>действительной</a:t>
            </a:r>
            <a:r>
              <a:rPr sz="2400" b="1" i="1" spc="1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i="1" dirty="0">
                <a:solidFill>
                  <a:srgbClr val="C00000"/>
                </a:solidFill>
                <a:latin typeface="Cambria"/>
                <a:cs typeface="Cambria"/>
              </a:rPr>
              <a:t>датой </a:t>
            </a:r>
            <a:r>
              <a:rPr sz="2400" b="1" i="1" spc="-5" dirty="0">
                <a:solidFill>
                  <a:srgbClr val="C00000"/>
                </a:solidFill>
                <a:latin typeface="Cambria"/>
                <a:cs typeface="Cambria"/>
              </a:rPr>
              <a:t>на момент</a:t>
            </a:r>
            <a:r>
              <a:rPr sz="2400" b="1" i="1" spc="1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i="1" spc="-5" dirty="0">
                <a:solidFill>
                  <a:srgbClr val="C00000"/>
                </a:solidFill>
                <a:latin typeface="Cambria"/>
                <a:cs typeface="Cambria"/>
              </a:rPr>
              <a:t>сдачи экзаменов</a:t>
            </a: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28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150">
              <a:latin typeface="Cambria"/>
              <a:cs typeface="Cambria"/>
            </a:endParaRPr>
          </a:p>
          <a:p>
            <a:pPr marL="367665" indent="-229235">
              <a:lnSpc>
                <a:spcPct val="100000"/>
              </a:lnSpc>
              <a:buFont typeface="Cambria"/>
              <a:buChar char="•"/>
              <a:tabLst>
                <a:tab pos="368300" algn="l"/>
              </a:tabLst>
            </a:pPr>
            <a:r>
              <a:rPr sz="2400" b="1" spc="-5" dirty="0">
                <a:latin typeface="Cambria"/>
                <a:cs typeface="Cambria"/>
              </a:rPr>
              <a:t>Участник</a:t>
            </a:r>
            <a:r>
              <a:rPr sz="2400" b="1" spc="-25" dirty="0">
                <a:latin typeface="Cambria"/>
                <a:cs typeface="Cambria"/>
              </a:rPr>
              <a:t> </a:t>
            </a:r>
            <a:r>
              <a:rPr sz="2400" b="1" dirty="0">
                <a:latin typeface="Cambria"/>
                <a:cs typeface="Cambria"/>
              </a:rPr>
              <a:t>с</a:t>
            </a:r>
            <a:r>
              <a:rPr sz="2400" b="1" spc="-20" dirty="0">
                <a:latin typeface="Cambria"/>
                <a:cs typeface="Cambria"/>
              </a:rPr>
              <a:t> </a:t>
            </a:r>
            <a:r>
              <a:rPr sz="2400" b="1" spc="-5" dirty="0">
                <a:latin typeface="Cambria"/>
                <a:cs typeface="Cambria"/>
              </a:rPr>
              <a:t>инвалидностью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785366" y="363727"/>
            <a:ext cx="566547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Правила</a:t>
            </a:r>
            <a:r>
              <a:rPr spc="-30" dirty="0"/>
              <a:t> </a:t>
            </a:r>
            <a:r>
              <a:rPr spc="-5" dirty="0"/>
              <a:t>проведения</a:t>
            </a:r>
            <a:r>
              <a:rPr spc="-25" dirty="0"/>
              <a:t> </a:t>
            </a:r>
            <a:r>
              <a:rPr dirty="0"/>
              <a:t>ГИА-11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4948" y="322529"/>
            <a:ext cx="7466330" cy="7207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735"/>
              </a:lnSpc>
              <a:spcBef>
                <a:spcPts val="100"/>
              </a:spcBef>
            </a:pPr>
            <a:r>
              <a:rPr sz="2400" b="1" spc="-5" dirty="0">
                <a:solidFill>
                  <a:srgbClr val="C00000"/>
                </a:solidFill>
                <a:latin typeface="Cambria"/>
                <a:cs typeface="Cambria"/>
              </a:rPr>
              <a:t>Особенности</a:t>
            </a:r>
            <a:r>
              <a:rPr sz="2400" b="1" spc="-1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Cambria"/>
                <a:cs typeface="Cambria"/>
              </a:rPr>
              <a:t>ЕГЭ</a:t>
            </a:r>
            <a:r>
              <a:rPr sz="2400" b="1" spc="-5" dirty="0">
                <a:solidFill>
                  <a:srgbClr val="C00000"/>
                </a:solidFill>
                <a:latin typeface="Cambria"/>
                <a:cs typeface="Cambria"/>
              </a:rPr>
              <a:t> по</a:t>
            </a:r>
            <a:r>
              <a:rPr sz="2400" b="1" spc="-2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spc="-15" dirty="0">
                <a:solidFill>
                  <a:srgbClr val="C00000"/>
                </a:solidFill>
                <a:latin typeface="Cambria"/>
                <a:cs typeface="Cambria"/>
              </a:rPr>
              <a:t>математике</a:t>
            </a:r>
            <a:r>
              <a:rPr sz="2400" b="1" spc="2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Cambria"/>
                <a:cs typeface="Cambria"/>
              </a:rPr>
              <a:t>-</a:t>
            </a:r>
            <a:r>
              <a:rPr sz="2400" b="1" spc="-1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C00000"/>
                </a:solidFill>
                <a:latin typeface="Cambria"/>
                <a:cs typeface="Cambria"/>
              </a:rPr>
              <a:t>выбор</a:t>
            </a:r>
            <a:r>
              <a:rPr sz="2400" b="1" spc="-1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Cambria"/>
                <a:cs typeface="Cambria"/>
              </a:rPr>
              <a:t>базы</a:t>
            </a:r>
            <a:r>
              <a:rPr sz="2400" b="1" spc="-5" dirty="0">
                <a:solidFill>
                  <a:srgbClr val="C00000"/>
                </a:solidFill>
                <a:latin typeface="Cambria"/>
                <a:cs typeface="Cambria"/>
              </a:rPr>
              <a:t> ИЛИ</a:t>
            </a:r>
            <a:endParaRPr sz="2400">
              <a:latin typeface="Cambria"/>
              <a:cs typeface="Cambria"/>
            </a:endParaRPr>
          </a:p>
          <a:p>
            <a:pPr algn="ctr">
              <a:lnSpc>
                <a:spcPts val="2735"/>
              </a:lnSpc>
            </a:pPr>
            <a:r>
              <a:rPr sz="2400" b="1" spc="-10" dirty="0">
                <a:solidFill>
                  <a:srgbClr val="C00000"/>
                </a:solidFill>
                <a:latin typeface="Cambria"/>
                <a:cs typeface="Cambria"/>
              </a:rPr>
              <a:t>профиля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8015" y="1629536"/>
            <a:ext cx="8851900" cy="1757045"/>
          </a:xfrm>
          <a:custGeom>
            <a:avLst/>
            <a:gdLst/>
            <a:ahLst/>
            <a:cxnLst/>
            <a:rect l="l" t="t" r="r" b="b"/>
            <a:pathLst>
              <a:path w="8851900" h="1757045">
                <a:moveTo>
                  <a:pt x="8558657" y="0"/>
                </a:moveTo>
                <a:lnTo>
                  <a:pt x="292773" y="0"/>
                </a:lnTo>
                <a:lnTo>
                  <a:pt x="245283" y="3831"/>
                </a:lnTo>
                <a:lnTo>
                  <a:pt x="200233" y="14924"/>
                </a:lnTo>
                <a:lnTo>
                  <a:pt x="158225" y="32674"/>
                </a:lnTo>
                <a:lnTo>
                  <a:pt x="119864" y="56481"/>
                </a:lnTo>
                <a:lnTo>
                  <a:pt x="85750" y="85740"/>
                </a:lnTo>
                <a:lnTo>
                  <a:pt x="56487" y="119850"/>
                </a:lnTo>
                <a:lnTo>
                  <a:pt x="32678" y="158207"/>
                </a:lnTo>
                <a:lnTo>
                  <a:pt x="14925" y="200208"/>
                </a:lnTo>
                <a:lnTo>
                  <a:pt x="3831" y="245252"/>
                </a:lnTo>
                <a:lnTo>
                  <a:pt x="0" y="292735"/>
                </a:lnTo>
                <a:lnTo>
                  <a:pt x="0" y="1463802"/>
                </a:lnTo>
                <a:lnTo>
                  <a:pt x="3831" y="1511284"/>
                </a:lnTo>
                <a:lnTo>
                  <a:pt x="14925" y="1556328"/>
                </a:lnTo>
                <a:lnTo>
                  <a:pt x="32678" y="1598329"/>
                </a:lnTo>
                <a:lnTo>
                  <a:pt x="56487" y="1636686"/>
                </a:lnTo>
                <a:lnTo>
                  <a:pt x="85750" y="1670796"/>
                </a:lnTo>
                <a:lnTo>
                  <a:pt x="119864" y="1700055"/>
                </a:lnTo>
                <a:lnTo>
                  <a:pt x="158225" y="1723862"/>
                </a:lnTo>
                <a:lnTo>
                  <a:pt x="200233" y="1741612"/>
                </a:lnTo>
                <a:lnTo>
                  <a:pt x="245283" y="1752705"/>
                </a:lnTo>
                <a:lnTo>
                  <a:pt x="292773" y="1756537"/>
                </a:lnTo>
                <a:lnTo>
                  <a:pt x="8558657" y="1756537"/>
                </a:lnTo>
                <a:lnTo>
                  <a:pt x="8606139" y="1752705"/>
                </a:lnTo>
                <a:lnTo>
                  <a:pt x="8651183" y="1741612"/>
                </a:lnTo>
                <a:lnTo>
                  <a:pt x="8693184" y="1723862"/>
                </a:lnTo>
                <a:lnTo>
                  <a:pt x="8731541" y="1700055"/>
                </a:lnTo>
                <a:lnTo>
                  <a:pt x="8765651" y="1670796"/>
                </a:lnTo>
                <a:lnTo>
                  <a:pt x="8794910" y="1636686"/>
                </a:lnTo>
                <a:lnTo>
                  <a:pt x="8818717" y="1598329"/>
                </a:lnTo>
                <a:lnTo>
                  <a:pt x="8836467" y="1556328"/>
                </a:lnTo>
                <a:lnTo>
                  <a:pt x="8847560" y="1511284"/>
                </a:lnTo>
                <a:lnTo>
                  <a:pt x="8851391" y="1463802"/>
                </a:lnTo>
                <a:lnTo>
                  <a:pt x="8851391" y="292735"/>
                </a:lnTo>
                <a:lnTo>
                  <a:pt x="8847560" y="245252"/>
                </a:lnTo>
                <a:lnTo>
                  <a:pt x="8836467" y="200208"/>
                </a:lnTo>
                <a:lnTo>
                  <a:pt x="8818717" y="158207"/>
                </a:lnTo>
                <a:lnTo>
                  <a:pt x="8794910" y="119850"/>
                </a:lnTo>
                <a:lnTo>
                  <a:pt x="8765651" y="85740"/>
                </a:lnTo>
                <a:lnTo>
                  <a:pt x="8731541" y="56481"/>
                </a:lnTo>
                <a:lnTo>
                  <a:pt x="8693184" y="32674"/>
                </a:lnTo>
                <a:lnTo>
                  <a:pt x="8651183" y="14924"/>
                </a:lnTo>
                <a:lnTo>
                  <a:pt x="8606139" y="3831"/>
                </a:lnTo>
                <a:lnTo>
                  <a:pt x="8558657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92709" y="2123643"/>
            <a:ext cx="8239759" cy="1598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05"/>
              </a:lnSpc>
              <a:spcBef>
                <a:spcPts val="100"/>
              </a:spcBef>
            </a:pP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Оценивается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по 5-ти</a:t>
            </a:r>
            <a:r>
              <a:rPr sz="2400" b="1" spc="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балльной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шкале,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учитывается</a:t>
            </a:r>
            <a:r>
              <a:rPr sz="2400" b="1" spc="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при</a:t>
            </a:r>
            <a:endParaRPr sz="2400">
              <a:latin typeface="Cambria"/>
              <a:cs typeface="Cambria"/>
            </a:endParaRPr>
          </a:p>
          <a:p>
            <a:pPr marL="12700">
              <a:lnSpc>
                <a:spcPts val="2705"/>
              </a:lnSpc>
            </a:pP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получении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аттестата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о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среднем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общем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образовании</a:t>
            </a: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450">
              <a:latin typeface="Cambria"/>
              <a:cs typeface="Cambria"/>
            </a:endParaRPr>
          </a:p>
          <a:p>
            <a:pPr marL="344805" indent="-229235">
              <a:lnSpc>
                <a:spcPct val="100000"/>
              </a:lnSpc>
              <a:buFont typeface="Cambria"/>
              <a:buChar char="•"/>
              <a:tabLst>
                <a:tab pos="345440" algn="l"/>
              </a:tabLst>
            </a:pPr>
            <a:r>
              <a:rPr sz="2400" b="1" spc="-5" dirty="0">
                <a:latin typeface="Cambria"/>
                <a:cs typeface="Cambria"/>
              </a:rPr>
              <a:t>База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28015" y="4091559"/>
            <a:ext cx="8851900" cy="1651000"/>
          </a:xfrm>
          <a:custGeom>
            <a:avLst/>
            <a:gdLst/>
            <a:ahLst/>
            <a:cxnLst/>
            <a:rect l="l" t="t" r="r" b="b"/>
            <a:pathLst>
              <a:path w="8851900" h="1651000">
                <a:moveTo>
                  <a:pt x="8576310" y="0"/>
                </a:moveTo>
                <a:lnTo>
                  <a:pt x="275107" y="0"/>
                </a:lnTo>
                <a:lnTo>
                  <a:pt x="225655" y="4432"/>
                </a:lnTo>
                <a:lnTo>
                  <a:pt x="179111" y="17213"/>
                </a:lnTo>
                <a:lnTo>
                  <a:pt x="136253" y="37563"/>
                </a:lnTo>
                <a:lnTo>
                  <a:pt x="97857" y="64706"/>
                </a:lnTo>
                <a:lnTo>
                  <a:pt x="64700" y="97863"/>
                </a:lnTo>
                <a:lnTo>
                  <a:pt x="37559" y="136256"/>
                </a:lnTo>
                <a:lnTo>
                  <a:pt x="17210" y="179109"/>
                </a:lnTo>
                <a:lnTo>
                  <a:pt x="4432" y="225643"/>
                </a:lnTo>
                <a:lnTo>
                  <a:pt x="0" y="275082"/>
                </a:lnTo>
                <a:lnTo>
                  <a:pt x="0" y="1375537"/>
                </a:lnTo>
                <a:lnTo>
                  <a:pt x="4432" y="1424981"/>
                </a:lnTo>
                <a:lnTo>
                  <a:pt x="17210" y="1471519"/>
                </a:lnTo>
                <a:lnTo>
                  <a:pt x="37559" y="1514373"/>
                </a:lnTo>
                <a:lnTo>
                  <a:pt x="64700" y="1552766"/>
                </a:lnTo>
                <a:lnTo>
                  <a:pt x="97857" y="1585921"/>
                </a:lnTo>
                <a:lnTo>
                  <a:pt x="136253" y="1613060"/>
                </a:lnTo>
                <a:lnTo>
                  <a:pt x="179111" y="1633408"/>
                </a:lnTo>
                <a:lnTo>
                  <a:pt x="225655" y="1646186"/>
                </a:lnTo>
                <a:lnTo>
                  <a:pt x="275107" y="1650619"/>
                </a:lnTo>
                <a:lnTo>
                  <a:pt x="8576310" y="1650619"/>
                </a:lnTo>
                <a:lnTo>
                  <a:pt x="8625748" y="1646186"/>
                </a:lnTo>
                <a:lnTo>
                  <a:pt x="8672282" y="1633408"/>
                </a:lnTo>
                <a:lnTo>
                  <a:pt x="8715135" y="1613060"/>
                </a:lnTo>
                <a:lnTo>
                  <a:pt x="8753528" y="1585921"/>
                </a:lnTo>
                <a:lnTo>
                  <a:pt x="8786685" y="1552766"/>
                </a:lnTo>
                <a:lnTo>
                  <a:pt x="8813828" y="1514373"/>
                </a:lnTo>
                <a:lnTo>
                  <a:pt x="8834178" y="1471519"/>
                </a:lnTo>
                <a:lnTo>
                  <a:pt x="8846959" y="1424981"/>
                </a:lnTo>
                <a:lnTo>
                  <a:pt x="8851391" y="1375537"/>
                </a:lnTo>
                <a:lnTo>
                  <a:pt x="8851391" y="275082"/>
                </a:lnTo>
                <a:lnTo>
                  <a:pt x="8846959" y="225643"/>
                </a:lnTo>
                <a:lnTo>
                  <a:pt x="8834178" y="179109"/>
                </a:lnTo>
                <a:lnTo>
                  <a:pt x="8813828" y="136256"/>
                </a:lnTo>
                <a:lnTo>
                  <a:pt x="8786685" y="97863"/>
                </a:lnTo>
                <a:lnTo>
                  <a:pt x="8753528" y="64706"/>
                </a:lnTo>
                <a:lnTo>
                  <a:pt x="8715135" y="37563"/>
                </a:lnTo>
                <a:lnTo>
                  <a:pt x="8672282" y="17213"/>
                </a:lnTo>
                <a:lnTo>
                  <a:pt x="8625748" y="4432"/>
                </a:lnTo>
                <a:lnTo>
                  <a:pt x="8576310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87527" y="4211828"/>
            <a:ext cx="8257540" cy="1891030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12700" marR="5080">
              <a:lnSpc>
                <a:spcPts val="2530"/>
              </a:lnSpc>
              <a:spcBef>
                <a:spcPts val="475"/>
              </a:spcBef>
            </a:pPr>
            <a:r>
              <a:rPr sz="2400" b="1" spc="-10" dirty="0">
                <a:solidFill>
                  <a:srgbClr val="FFFFFF"/>
                </a:solidFill>
                <a:latin typeface="Cambria"/>
                <a:cs typeface="Cambria"/>
              </a:rPr>
              <a:t>Оценивается</a:t>
            </a:r>
            <a:r>
              <a:rPr sz="2400" b="1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Cambria"/>
                <a:cs typeface="Cambria"/>
              </a:rPr>
              <a:t>по</a:t>
            </a:r>
            <a:r>
              <a:rPr sz="2400" b="1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Cambria"/>
                <a:cs typeface="Cambria"/>
              </a:rPr>
              <a:t>100-балльной</a:t>
            </a:r>
            <a:r>
              <a:rPr sz="2400" b="1" spc="2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mbria"/>
                <a:cs typeface="Cambria"/>
              </a:rPr>
              <a:t>шкале,</a:t>
            </a:r>
            <a:r>
              <a:rPr sz="2400" b="1" spc="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spc="-15" dirty="0">
                <a:solidFill>
                  <a:srgbClr val="FFFFFF"/>
                </a:solidFill>
                <a:latin typeface="Cambria"/>
                <a:cs typeface="Cambria"/>
              </a:rPr>
              <a:t>учитываются</a:t>
            </a:r>
            <a:r>
              <a:rPr sz="2400" b="1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Cambria"/>
                <a:cs typeface="Cambria"/>
              </a:rPr>
              <a:t>при </a:t>
            </a:r>
            <a:r>
              <a:rPr sz="2400" b="1" spc="-509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Cambria"/>
                <a:cs typeface="Cambria"/>
              </a:rPr>
              <a:t>получении</a:t>
            </a:r>
            <a:r>
              <a:rPr sz="2400" b="1" spc="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Cambria"/>
                <a:cs typeface="Cambria"/>
              </a:rPr>
              <a:t>аттестата,</a:t>
            </a:r>
            <a:r>
              <a:rPr sz="2400" b="1" spc="-5" dirty="0">
                <a:solidFill>
                  <a:srgbClr val="FFFFFF"/>
                </a:solidFill>
                <a:latin typeface="Cambria"/>
                <a:cs typeface="Cambria"/>
              </a:rPr>
              <a:t> могут </a:t>
            </a:r>
            <a:r>
              <a:rPr sz="2400" b="1" dirty="0">
                <a:solidFill>
                  <a:srgbClr val="FFFFFF"/>
                </a:solidFill>
                <a:latin typeface="Cambria"/>
                <a:cs typeface="Cambria"/>
              </a:rPr>
              <a:t>быть</a:t>
            </a:r>
            <a:r>
              <a:rPr sz="2400" b="1" spc="-5" dirty="0">
                <a:solidFill>
                  <a:srgbClr val="FFFFFF"/>
                </a:solidFill>
                <a:latin typeface="Cambria"/>
                <a:cs typeface="Cambria"/>
              </a:rPr>
              <a:t> использованы </a:t>
            </a:r>
            <a:r>
              <a:rPr sz="2400" b="1" dirty="0">
                <a:solidFill>
                  <a:srgbClr val="FFFFFF"/>
                </a:solidFill>
                <a:latin typeface="Cambria"/>
                <a:cs typeface="Cambria"/>
              </a:rPr>
              <a:t>в</a:t>
            </a:r>
            <a:endParaRPr sz="2400">
              <a:latin typeface="Cambria"/>
              <a:cs typeface="Cambria"/>
            </a:endParaRPr>
          </a:p>
          <a:p>
            <a:pPr marL="12700">
              <a:lnSpc>
                <a:spcPts val="2335"/>
              </a:lnSpc>
            </a:pPr>
            <a:r>
              <a:rPr sz="2400" b="1" spc="-15" dirty="0">
                <a:solidFill>
                  <a:srgbClr val="FFFFFF"/>
                </a:solidFill>
                <a:latin typeface="Cambria"/>
                <a:cs typeface="Cambria"/>
              </a:rPr>
              <a:t>качестве</a:t>
            </a:r>
            <a:r>
              <a:rPr sz="2400" b="1" spc="-5" dirty="0">
                <a:solidFill>
                  <a:srgbClr val="FFFFFF"/>
                </a:solidFill>
                <a:latin typeface="Cambria"/>
                <a:cs typeface="Cambria"/>
              </a:rPr>
              <a:t> вступительных испытаний</a:t>
            </a:r>
            <a:r>
              <a:rPr sz="2400" b="1" spc="-1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Cambria"/>
                <a:cs typeface="Cambria"/>
              </a:rPr>
              <a:t>при поступлении</a:t>
            </a:r>
            <a:r>
              <a:rPr sz="2400" b="1" spc="-20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mbria"/>
                <a:cs typeface="Cambria"/>
              </a:rPr>
              <a:t>в</a:t>
            </a:r>
            <a:endParaRPr sz="2400">
              <a:latin typeface="Cambria"/>
              <a:cs typeface="Cambria"/>
            </a:endParaRPr>
          </a:p>
          <a:p>
            <a:pPr marL="12700">
              <a:lnSpc>
                <a:spcPts val="2705"/>
              </a:lnSpc>
            </a:pPr>
            <a:r>
              <a:rPr sz="2400" b="1" spc="-5" dirty="0">
                <a:solidFill>
                  <a:srgbClr val="FFFFFF"/>
                </a:solidFill>
                <a:latin typeface="Cambria"/>
                <a:cs typeface="Cambria"/>
              </a:rPr>
              <a:t>ВУЗ</a:t>
            </a:r>
            <a:endParaRPr sz="2400">
              <a:latin typeface="Cambria"/>
              <a:cs typeface="Cambria"/>
            </a:endParaRPr>
          </a:p>
          <a:p>
            <a:pPr marL="349885" indent="-229235">
              <a:lnSpc>
                <a:spcPct val="100000"/>
              </a:lnSpc>
              <a:spcBef>
                <a:spcPts val="1325"/>
              </a:spcBef>
              <a:buFont typeface="Cambria"/>
              <a:buChar char="•"/>
              <a:tabLst>
                <a:tab pos="350520" algn="l"/>
              </a:tabLst>
            </a:pPr>
            <a:r>
              <a:rPr sz="2400" b="1" spc="-10" dirty="0">
                <a:latin typeface="Cambria"/>
                <a:cs typeface="Cambria"/>
              </a:rPr>
              <a:t>Профиль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267" y="317928"/>
            <a:ext cx="8461375" cy="4940300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0"/>
              </a:spcBef>
            </a:pPr>
            <a:r>
              <a:rPr sz="2400" b="1" u="heavy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mbria"/>
                <a:cs typeface="Cambria"/>
              </a:rPr>
              <a:t>В</a:t>
            </a:r>
            <a:r>
              <a:rPr sz="2400" b="1" u="heavy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mbria"/>
                <a:cs typeface="Cambria"/>
              </a:rPr>
              <a:t> </a:t>
            </a:r>
            <a:r>
              <a:rPr sz="2400" b="1" u="heavy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mbria"/>
                <a:cs typeface="Cambria"/>
              </a:rPr>
              <a:t>день </a:t>
            </a:r>
            <a:r>
              <a:rPr sz="2400" b="1" u="heavy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mbria"/>
                <a:cs typeface="Cambria"/>
              </a:rPr>
              <a:t>проведения</a:t>
            </a:r>
            <a:r>
              <a:rPr sz="2400" b="1" u="heavy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mbria"/>
                <a:cs typeface="Cambria"/>
              </a:rPr>
              <a:t> </a:t>
            </a:r>
            <a:r>
              <a:rPr sz="2400" b="1" u="heavy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mbria"/>
                <a:cs typeface="Cambria"/>
              </a:rPr>
              <a:t>экзамена</a:t>
            </a:r>
            <a:r>
              <a:rPr sz="2400" b="1" u="heavy" spc="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mbria"/>
                <a:cs typeface="Cambria"/>
              </a:rPr>
              <a:t> </a:t>
            </a:r>
            <a:r>
              <a:rPr sz="2400" b="1" u="heavy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mbria"/>
                <a:cs typeface="Cambria"/>
              </a:rPr>
              <a:t>запрещается:</a:t>
            </a:r>
            <a:endParaRPr sz="2400">
              <a:latin typeface="Cambria"/>
              <a:cs typeface="Cambria"/>
            </a:endParaRPr>
          </a:p>
          <a:p>
            <a:pPr marL="241300" marR="319405" indent="-228600">
              <a:lnSpc>
                <a:spcPts val="2590"/>
              </a:lnSpc>
              <a:spcBef>
                <a:spcPts val="1035"/>
              </a:spcBef>
              <a:buFont typeface="Arial MT"/>
              <a:buChar char="•"/>
              <a:tabLst>
                <a:tab pos="241300" algn="l"/>
              </a:tabLst>
            </a:pP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участникам</a:t>
            </a:r>
            <a:r>
              <a:rPr sz="2400" b="1" spc="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экзаменов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–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иметь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при себе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уведомление </a:t>
            </a:r>
            <a:r>
              <a:rPr sz="2400" b="1" spc="-5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о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 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регистрации</a:t>
            </a:r>
            <a:r>
              <a:rPr sz="2400" b="1" spc="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на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 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экзамены,</a:t>
            </a:r>
            <a:endParaRPr sz="2400">
              <a:latin typeface="Cambria"/>
              <a:cs typeface="Cambria"/>
            </a:endParaRPr>
          </a:p>
          <a:p>
            <a:pPr marL="241300" marR="95885" indent="-228600">
              <a:lnSpc>
                <a:spcPts val="2590"/>
              </a:lnSpc>
              <a:spcBef>
                <a:spcPts val="1000"/>
              </a:spcBef>
              <a:buClr>
                <a:srgbClr val="001F5F"/>
              </a:buClr>
              <a:buFont typeface="Arial MT"/>
              <a:buChar char="•"/>
              <a:tabLst>
                <a:tab pos="307975" algn="l"/>
                <a:tab pos="308610" algn="l"/>
              </a:tabLst>
            </a:pPr>
            <a:r>
              <a:rPr dirty="0"/>
              <a:t>	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средства связи,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электронно-вычислительную </a:t>
            </a:r>
            <a:r>
              <a:rPr sz="2400" b="1" spc="-45" dirty="0">
                <a:solidFill>
                  <a:srgbClr val="001F5F"/>
                </a:solidFill>
                <a:latin typeface="Cambria"/>
                <a:cs typeface="Cambria"/>
              </a:rPr>
              <a:t>технику, </a:t>
            </a:r>
            <a:r>
              <a:rPr sz="2400" b="1" spc="-5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фото-,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5" dirty="0">
                <a:solidFill>
                  <a:srgbClr val="001F5F"/>
                </a:solidFill>
                <a:latin typeface="Cambria"/>
                <a:cs typeface="Cambria"/>
              </a:rPr>
              <a:t>аудио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и</a:t>
            </a:r>
            <a:r>
              <a:rPr sz="2400" b="1" spc="-20" dirty="0">
                <a:solidFill>
                  <a:srgbClr val="001F5F"/>
                </a:solidFill>
                <a:latin typeface="Arial"/>
                <a:cs typeface="Arial"/>
              </a:rPr>
              <a:t> 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видеоаппаратуру,</a:t>
            </a:r>
            <a:r>
              <a:rPr sz="2400" b="1" spc="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справочные</a:t>
            </a:r>
            <a:endParaRPr sz="2400">
              <a:latin typeface="Cambria"/>
              <a:cs typeface="Cambria"/>
            </a:endParaRPr>
          </a:p>
          <a:p>
            <a:pPr marL="241300" marR="808355">
              <a:lnSpc>
                <a:spcPts val="2590"/>
              </a:lnSpc>
              <a:spcBef>
                <a:spcPts val="5"/>
              </a:spcBef>
            </a:pP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материалы,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письменные заметки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 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иные средства </a:t>
            </a:r>
            <a:r>
              <a:rPr sz="2400" b="1" spc="-5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хранения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и</a:t>
            </a:r>
            <a:r>
              <a:rPr sz="2400" b="1" spc="-10" dirty="0">
                <a:solidFill>
                  <a:srgbClr val="001F5F"/>
                </a:solidFill>
                <a:latin typeface="Arial"/>
                <a:cs typeface="Arial"/>
              </a:rPr>
              <a:t> 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передачи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информации;</a:t>
            </a:r>
            <a:endParaRPr sz="2400">
              <a:latin typeface="Cambria"/>
              <a:cs typeface="Cambria"/>
            </a:endParaRPr>
          </a:p>
          <a:p>
            <a:pPr marL="241300" marR="673735" indent="-228600">
              <a:lnSpc>
                <a:spcPts val="2590"/>
              </a:lnSpc>
              <a:spcBef>
                <a:spcPts val="1015"/>
              </a:spcBef>
              <a:buFont typeface="Arial MT"/>
              <a:buChar char="•"/>
              <a:tabLst>
                <a:tab pos="241300" algn="l"/>
              </a:tabLst>
            </a:pP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выносить </a:t>
            </a:r>
            <a:r>
              <a:rPr sz="2400" b="1" spc="-30" dirty="0">
                <a:solidFill>
                  <a:srgbClr val="001F5F"/>
                </a:solidFill>
                <a:latin typeface="Cambria"/>
                <a:cs typeface="Cambria"/>
              </a:rPr>
              <a:t>из</a:t>
            </a:r>
            <a:r>
              <a:rPr sz="2400" b="1" spc="-30" dirty="0">
                <a:solidFill>
                  <a:srgbClr val="001F5F"/>
                </a:solidFill>
                <a:latin typeface="Arial"/>
                <a:cs typeface="Arial"/>
              </a:rPr>
              <a:t> </a:t>
            </a:r>
            <a:r>
              <a:rPr sz="2400" b="1" spc="-30" dirty="0">
                <a:solidFill>
                  <a:srgbClr val="001F5F"/>
                </a:solidFill>
                <a:latin typeface="Cambria"/>
                <a:cs typeface="Cambria"/>
              </a:rPr>
              <a:t>аудиторий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и</a:t>
            </a:r>
            <a:r>
              <a:rPr sz="2400" b="1" spc="-5" dirty="0">
                <a:solidFill>
                  <a:srgbClr val="001F5F"/>
                </a:solidFill>
                <a:latin typeface="Arial"/>
                <a:cs typeface="Arial"/>
              </a:rPr>
              <a:t> 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ППЭ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ЭМ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на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бумажном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или </a:t>
            </a:r>
            <a:r>
              <a:rPr sz="2400" b="1" spc="-5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электронном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носителях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(за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исключением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случая 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35" dirty="0">
                <a:solidFill>
                  <a:srgbClr val="001F5F"/>
                </a:solidFill>
                <a:latin typeface="Cambria"/>
                <a:cs typeface="Cambria"/>
              </a:rPr>
              <a:t>перехода</a:t>
            </a:r>
            <a:r>
              <a:rPr sz="2400" b="1" spc="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из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40" dirty="0">
                <a:solidFill>
                  <a:srgbClr val="001F5F"/>
                </a:solidFill>
                <a:latin typeface="Cambria"/>
                <a:cs typeface="Cambria"/>
              </a:rPr>
              <a:t>аудитории</a:t>
            </a:r>
            <a:r>
              <a:rPr sz="24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30" dirty="0">
                <a:solidFill>
                  <a:srgbClr val="001F5F"/>
                </a:solidFill>
                <a:latin typeface="Cambria"/>
                <a:cs typeface="Cambria"/>
              </a:rPr>
              <a:t>подготовки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в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40" dirty="0">
                <a:solidFill>
                  <a:srgbClr val="001F5F"/>
                </a:solidFill>
                <a:latin typeface="Cambria"/>
                <a:cs typeface="Cambria"/>
              </a:rPr>
              <a:t>аудиторию</a:t>
            </a:r>
            <a:endParaRPr sz="2400">
              <a:latin typeface="Cambria"/>
              <a:cs typeface="Cambria"/>
            </a:endParaRPr>
          </a:p>
          <a:p>
            <a:pPr marL="241300" marR="5080">
              <a:lnSpc>
                <a:spcPts val="2590"/>
              </a:lnSpc>
              <a:spcBef>
                <a:spcPts val="5"/>
              </a:spcBef>
            </a:pP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проведения при проведении экзамена по иностранным </a:t>
            </a:r>
            <a:r>
              <a:rPr sz="2400" b="1" spc="-5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языкам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раздел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«Говорение»),</a:t>
            </a:r>
            <a:endParaRPr sz="2400">
              <a:latin typeface="Cambria"/>
              <a:cs typeface="Cambria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Arial MT"/>
              <a:buChar char="•"/>
              <a:tabLst>
                <a:tab pos="241300" algn="l"/>
              </a:tabLst>
            </a:pP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фотографировать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или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переписывать задания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ЭМ;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240" y="609980"/>
            <a:ext cx="7723505" cy="23698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540" algn="ctr">
              <a:lnSpc>
                <a:spcPts val="3195"/>
              </a:lnSpc>
              <a:spcBef>
                <a:spcPts val="95"/>
              </a:spcBef>
            </a:pPr>
            <a:r>
              <a:rPr sz="2800" b="1" spc="-10" dirty="0">
                <a:solidFill>
                  <a:srgbClr val="212168"/>
                </a:solidFill>
                <a:latin typeface="Cambria"/>
                <a:cs typeface="Cambria"/>
              </a:rPr>
              <a:t>Лица, допустившие</a:t>
            </a:r>
            <a:r>
              <a:rPr sz="2800" b="1" spc="25" dirty="0">
                <a:solidFill>
                  <a:srgbClr val="212168"/>
                </a:solidFill>
                <a:latin typeface="Cambria"/>
                <a:cs typeface="Cambria"/>
              </a:rPr>
              <a:t> </a:t>
            </a:r>
            <a:r>
              <a:rPr sz="2800" b="1" spc="-15" dirty="0">
                <a:solidFill>
                  <a:srgbClr val="212168"/>
                </a:solidFill>
                <a:latin typeface="Cambria"/>
                <a:cs typeface="Cambria"/>
              </a:rPr>
              <a:t>нарушение</a:t>
            </a:r>
            <a:endParaRPr sz="2800">
              <a:latin typeface="Cambria"/>
              <a:cs typeface="Cambria"/>
            </a:endParaRPr>
          </a:p>
          <a:p>
            <a:pPr algn="ctr">
              <a:lnSpc>
                <a:spcPts val="3195"/>
              </a:lnSpc>
            </a:pPr>
            <a:r>
              <a:rPr sz="2800" b="1" spc="-15" dirty="0">
                <a:solidFill>
                  <a:srgbClr val="212168"/>
                </a:solidFill>
                <a:latin typeface="Cambria"/>
                <a:cs typeface="Cambria"/>
              </a:rPr>
              <a:t>устанавливаемого</a:t>
            </a:r>
            <a:r>
              <a:rPr sz="2800" b="1" spc="45" dirty="0">
                <a:solidFill>
                  <a:srgbClr val="212168"/>
                </a:solidFill>
                <a:latin typeface="Cambria"/>
                <a:cs typeface="Cambria"/>
              </a:rPr>
              <a:t> </a:t>
            </a:r>
            <a:r>
              <a:rPr sz="2800" b="1" spc="-10" dirty="0">
                <a:solidFill>
                  <a:srgbClr val="212168"/>
                </a:solidFill>
                <a:latin typeface="Cambria"/>
                <a:cs typeface="Cambria"/>
              </a:rPr>
              <a:t>порядка</a:t>
            </a:r>
            <a:r>
              <a:rPr sz="2800" b="1" spc="30" dirty="0">
                <a:solidFill>
                  <a:srgbClr val="212168"/>
                </a:solidFill>
                <a:latin typeface="Cambria"/>
                <a:cs typeface="Cambria"/>
              </a:rPr>
              <a:t> </a:t>
            </a:r>
            <a:r>
              <a:rPr sz="2800" b="1" spc="-10" dirty="0">
                <a:solidFill>
                  <a:srgbClr val="212168"/>
                </a:solidFill>
                <a:latin typeface="Cambria"/>
                <a:cs typeface="Cambria"/>
              </a:rPr>
              <a:t>проведения</a:t>
            </a:r>
            <a:r>
              <a:rPr sz="2800" b="1" spc="40" dirty="0">
                <a:solidFill>
                  <a:srgbClr val="212168"/>
                </a:solidFill>
                <a:latin typeface="Cambria"/>
                <a:cs typeface="Cambria"/>
              </a:rPr>
              <a:t> </a:t>
            </a:r>
            <a:r>
              <a:rPr sz="2800" b="1" spc="20" dirty="0">
                <a:solidFill>
                  <a:srgbClr val="212168"/>
                </a:solidFill>
                <a:latin typeface="Cambria"/>
                <a:cs typeface="Cambria"/>
              </a:rPr>
              <a:t>ГИА,</a:t>
            </a:r>
            <a:endParaRPr sz="2800">
              <a:latin typeface="Cambria"/>
              <a:cs typeface="Cambria"/>
            </a:endParaRPr>
          </a:p>
          <a:p>
            <a:pPr marL="3175" algn="ctr">
              <a:lnSpc>
                <a:spcPct val="100000"/>
              </a:lnSpc>
              <a:spcBef>
                <a:spcPts val="660"/>
              </a:spcBef>
            </a:pPr>
            <a:r>
              <a:rPr sz="2800" b="1" spc="-40" dirty="0">
                <a:solidFill>
                  <a:srgbClr val="C00000"/>
                </a:solidFill>
                <a:latin typeface="Cambria"/>
                <a:cs typeface="Cambria"/>
              </a:rPr>
              <a:t>удаляются</a:t>
            </a:r>
            <a:r>
              <a:rPr sz="2800" b="1" spc="-1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800" b="1" spc="-5" dirty="0">
                <a:solidFill>
                  <a:srgbClr val="C00000"/>
                </a:solidFill>
                <a:latin typeface="Cambria"/>
                <a:cs typeface="Cambria"/>
              </a:rPr>
              <a:t>с</a:t>
            </a:r>
            <a:r>
              <a:rPr sz="2800" b="1" spc="-1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800" b="1" spc="-5" dirty="0">
                <a:solidFill>
                  <a:srgbClr val="C00000"/>
                </a:solidFill>
                <a:latin typeface="Cambria"/>
                <a:cs typeface="Cambria"/>
              </a:rPr>
              <a:t>экзамена!</a:t>
            </a:r>
            <a:endParaRPr sz="2800">
              <a:latin typeface="Cambria"/>
              <a:cs typeface="Cambria"/>
            </a:endParaRPr>
          </a:p>
          <a:p>
            <a:pPr marL="2068830" marR="2058035" algn="ctr">
              <a:lnSpc>
                <a:spcPct val="119700"/>
              </a:lnSpc>
              <a:spcBef>
                <a:spcPts val="10"/>
              </a:spcBef>
            </a:pPr>
            <a:r>
              <a:rPr sz="2800" b="1" spc="-15" dirty="0">
                <a:solidFill>
                  <a:srgbClr val="C00000"/>
                </a:solidFill>
                <a:latin typeface="Cambria"/>
                <a:cs typeface="Cambria"/>
              </a:rPr>
              <a:t>Пересдача </a:t>
            </a:r>
            <a:r>
              <a:rPr sz="2800" b="1" spc="-10" dirty="0">
                <a:solidFill>
                  <a:srgbClr val="C00000"/>
                </a:solidFill>
                <a:latin typeface="Cambria"/>
                <a:cs typeface="Cambria"/>
              </a:rPr>
              <a:t>возможна </a:t>
            </a:r>
            <a:r>
              <a:rPr sz="2800" b="1" spc="-60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800" b="1" spc="-55" dirty="0">
                <a:solidFill>
                  <a:srgbClr val="C00000"/>
                </a:solidFill>
                <a:latin typeface="Cambria"/>
                <a:cs typeface="Cambria"/>
              </a:rPr>
              <a:t>ТОЛЬКО</a:t>
            </a:r>
            <a:r>
              <a:rPr sz="2800" b="1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800" b="1" spc="-5" dirty="0">
                <a:solidFill>
                  <a:srgbClr val="C00000"/>
                </a:solidFill>
                <a:latin typeface="Cambria"/>
                <a:cs typeface="Cambria"/>
              </a:rPr>
              <a:t>через</a:t>
            </a:r>
            <a:r>
              <a:rPr sz="2800" b="1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800" b="1" spc="-45" dirty="0">
                <a:solidFill>
                  <a:srgbClr val="C00000"/>
                </a:solidFill>
                <a:latin typeface="Cambria"/>
                <a:cs typeface="Cambria"/>
              </a:rPr>
              <a:t>год!</a:t>
            </a:r>
            <a:endParaRPr sz="2800">
              <a:latin typeface="Cambria"/>
              <a:cs typeface="Cambr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83400" y="63"/>
            <a:ext cx="2260600" cy="1071562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1986133" y="3033087"/>
            <a:ext cx="6541134" cy="3825240"/>
            <a:chOff x="1986133" y="3033087"/>
            <a:chExt cx="6541134" cy="382524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86133" y="3033087"/>
              <a:ext cx="6541038" cy="382491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33600" y="3180714"/>
              <a:ext cx="6029325" cy="339153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236979"/>
            <a:ext cx="7904480" cy="164909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>
              <a:lnSpc>
                <a:spcPts val="2590"/>
              </a:lnSpc>
              <a:spcBef>
                <a:spcPts val="425"/>
              </a:spcBef>
            </a:pPr>
            <a:r>
              <a:rPr sz="2400" spc="-5" dirty="0">
                <a:solidFill>
                  <a:srgbClr val="212168"/>
                </a:solidFill>
              </a:rPr>
              <a:t>Если</a:t>
            </a:r>
            <a:r>
              <a:rPr sz="2400" spc="-15" dirty="0">
                <a:solidFill>
                  <a:srgbClr val="212168"/>
                </a:solidFill>
              </a:rPr>
              <a:t> </a:t>
            </a:r>
            <a:r>
              <a:rPr sz="2400" spc="-10" dirty="0">
                <a:solidFill>
                  <a:srgbClr val="212168"/>
                </a:solidFill>
              </a:rPr>
              <a:t>обучающийся</a:t>
            </a:r>
            <a:r>
              <a:rPr sz="2400" spc="25" dirty="0">
                <a:solidFill>
                  <a:srgbClr val="212168"/>
                </a:solidFill>
              </a:rPr>
              <a:t> </a:t>
            </a:r>
            <a:r>
              <a:rPr sz="2400" spc="-5" dirty="0"/>
              <a:t>по</a:t>
            </a:r>
            <a:r>
              <a:rPr sz="2400" spc="-20" dirty="0"/>
              <a:t> </a:t>
            </a:r>
            <a:r>
              <a:rPr sz="2400" spc="-10" dirty="0"/>
              <a:t>состоянию</a:t>
            </a:r>
            <a:r>
              <a:rPr sz="2400" spc="-15" dirty="0"/>
              <a:t> </a:t>
            </a:r>
            <a:r>
              <a:rPr sz="2400" spc="-5" dirty="0"/>
              <a:t>здоровья</a:t>
            </a:r>
            <a:r>
              <a:rPr sz="2400" spc="5" dirty="0"/>
              <a:t> </a:t>
            </a:r>
            <a:r>
              <a:rPr sz="2400" spc="-5" dirty="0">
                <a:solidFill>
                  <a:srgbClr val="212168"/>
                </a:solidFill>
              </a:rPr>
              <a:t>не</a:t>
            </a:r>
            <a:r>
              <a:rPr sz="2400" spc="-10" dirty="0">
                <a:solidFill>
                  <a:srgbClr val="212168"/>
                </a:solidFill>
              </a:rPr>
              <a:t> </a:t>
            </a:r>
            <a:r>
              <a:rPr sz="2400" spc="-20" dirty="0">
                <a:solidFill>
                  <a:srgbClr val="212168"/>
                </a:solidFill>
              </a:rPr>
              <a:t>может </a:t>
            </a:r>
            <a:r>
              <a:rPr sz="2400" spc="-15" dirty="0">
                <a:solidFill>
                  <a:srgbClr val="212168"/>
                </a:solidFill>
              </a:rPr>
              <a:t> </a:t>
            </a:r>
            <a:r>
              <a:rPr sz="2400" spc="-10" dirty="0">
                <a:solidFill>
                  <a:srgbClr val="212168"/>
                </a:solidFill>
              </a:rPr>
              <a:t>завершить</a:t>
            </a:r>
            <a:r>
              <a:rPr sz="2400" spc="15" dirty="0">
                <a:solidFill>
                  <a:srgbClr val="212168"/>
                </a:solidFill>
              </a:rPr>
              <a:t> </a:t>
            </a:r>
            <a:r>
              <a:rPr sz="2400" dirty="0">
                <a:solidFill>
                  <a:srgbClr val="212168"/>
                </a:solidFill>
              </a:rPr>
              <a:t>выполнение</a:t>
            </a:r>
            <a:r>
              <a:rPr sz="2400" spc="-15" dirty="0">
                <a:solidFill>
                  <a:srgbClr val="212168"/>
                </a:solidFill>
              </a:rPr>
              <a:t> </a:t>
            </a:r>
            <a:r>
              <a:rPr sz="2400" spc="-5" dirty="0">
                <a:solidFill>
                  <a:srgbClr val="212168"/>
                </a:solidFill>
              </a:rPr>
              <a:t>экзаменационной работы, </a:t>
            </a:r>
            <a:r>
              <a:rPr sz="2400" spc="-25" dirty="0">
                <a:solidFill>
                  <a:srgbClr val="212168"/>
                </a:solidFill>
              </a:rPr>
              <a:t>то </a:t>
            </a:r>
            <a:r>
              <a:rPr sz="2400" spc="-509" dirty="0">
                <a:solidFill>
                  <a:srgbClr val="212168"/>
                </a:solidFill>
              </a:rPr>
              <a:t> </a:t>
            </a:r>
            <a:r>
              <a:rPr sz="2400" spc="-5" dirty="0">
                <a:solidFill>
                  <a:srgbClr val="212168"/>
                </a:solidFill>
              </a:rPr>
              <a:t>он</a:t>
            </a:r>
            <a:r>
              <a:rPr sz="2400" spc="-10" dirty="0">
                <a:solidFill>
                  <a:srgbClr val="212168"/>
                </a:solidFill>
              </a:rPr>
              <a:t> </a:t>
            </a:r>
            <a:r>
              <a:rPr sz="2400" dirty="0">
                <a:solidFill>
                  <a:srgbClr val="212168"/>
                </a:solidFill>
              </a:rPr>
              <a:t>досрочно </a:t>
            </a:r>
            <a:r>
              <a:rPr sz="2400" spc="-5" dirty="0">
                <a:solidFill>
                  <a:srgbClr val="212168"/>
                </a:solidFill>
              </a:rPr>
              <a:t>покидает</a:t>
            </a:r>
            <a:r>
              <a:rPr sz="2400" spc="-10" dirty="0">
                <a:solidFill>
                  <a:srgbClr val="212168"/>
                </a:solidFill>
              </a:rPr>
              <a:t> </a:t>
            </a:r>
            <a:r>
              <a:rPr sz="2400" spc="-35" dirty="0">
                <a:solidFill>
                  <a:srgbClr val="212168"/>
                </a:solidFill>
              </a:rPr>
              <a:t>аудиторию.</a:t>
            </a:r>
            <a:endParaRPr sz="2400"/>
          </a:p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sz="2400" dirty="0">
                <a:solidFill>
                  <a:srgbClr val="212168"/>
                </a:solidFill>
              </a:rPr>
              <a:t>Экзамен </a:t>
            </a:r>
            <a:r>
              <a:rPr sz="2400" spc="-20" dirty="0">
                <a:solidFill>
                  <a:srgbClr val="212168"/>
                </a:solidFill>
              </a:rPr>
              <a:t>может</a:t>
            </a:r>
            <a:r>
              <a:rPr sz="2400" spc="-5" dirty="0">
                <a:solidFill>
                  <a:srgbClr val="212168"/>
                </a:solidFill>
              </a:rPr>
              <a:t> быть пересдан</a:t>
            </a:r>
            <a:r>
              <a:rPr sz="2400" spc="5" dirty="0">
                <a:solidFill>
                  <a:srgbClr val="212168"/>
                </a:solidFill>
              </a:rPr>
              <a:t> </a:t>
            </a:r>
            <a:r>
              <a:rPr sz="2400" dirty="0"/>
              <a:t>в</a:t>
            </a:r>
            <a:r>
              <a:rPr sz="2400" spc="-5" dirty="0"/>
              <a:t> резервные</a:t>
            </a:r>
            <a:r>
              <a:rPr sz="2400" spc="10" dirty="0"/>
              <a:t> </a:t>
            </a:r>
            <a:r>
              <a:rPr sz="2400" dirty="0"/>
              <a:t>дни</a:t>
            </a:r>
            <a:r>
              <a:rPr sz="3600" dirty="0">
                <a:solidFill>
                  <a:srgbClr val="212168"/>
                </a:solidFill>
                <a:latin typeface="Calibri"/>
                <a:cs typeface="Calibri"/>
              </a:rPr>
              <a:t>.</a:t>
            </a:r>
            <a:endParaRPr sz="36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83400" y="143576"/>
            <a:ext cx="2146139" cy="928049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4215745" y="3005679"/>
            <a:ext cx="4465955" cy="3674745"/>
            <a:chOff x="4215745" y="3005679"/>
            <a:chExt cx="4465955" cy="3674745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215745" y="3005679"/>
              <a:ext cx="4465351" cy="367441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364100" y="3152774"/>
              <a:ext cx="3952875" cy="31623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855675"/>
            <a:ext cx="8777605" cy="5711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ts val="2735"/>
              </a:lnSpc>
              <a:spcBef>
                <a:spcPts val="100"/>
              </a:spcBef>
              <a:buFont typeface="Arial MT"/>
              <a:buChar char="•"/>
              <a:tabLst>
                <a:tab pos="241300" algn="l"/>
              </a:tabLst>
            </a:pP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Во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время</a:t>
            </a:r>
            <a:r>
              <a:rPr sz="24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экзамена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участники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экзамена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имеют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право</a:t>
            </a:r>
            <a:endParaRPr sz="2400">
              <a:latin typeface="Cambria"/>
              <a:cs typeface="Cambria"/>
            </a:endParaRPr>
          </a:p>
          <a:p>
            <a:pPr marL="241300" marR="143510">
              <a:lnSpc>
                <a:spcPts val="2590"/>
              </a:lnSpc>
              <a:spcBef>
                <a:spcPts val="185"/>
              </a:spcBef>
            </a:pP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выходить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из </a:t>
            </a:r>
            <a:r>
              <a:rPr sz="2400" b="1" spc="-40" dirty="0">
                <a:solidFill>
                  <a:srgbClr val="001F5F"/>
                </a:solidFill>
                <a:latin typeface="Cambria"/>
                <a:cs typeface="Cambria"/>
              </a:rPr>
              <a:t>аудитории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перемещаться</a:t>
            </a:r>
            <a:r>
              <a:rPr sz="2400" b="1" spc="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по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ППЭ</a:t>
            </a:r>
            <a:r>
              <a:rPr sz="2400" b="1" spc="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только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в </a:t>
            </a:r>
            <a:r>
              <a:rPr sz="2400" b="1" spc="-5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сопровождении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30" dirty="0">
                <a:solidFill>
                  <a:srgbClr val="001F5F"/>
                </a:solidFill>
                <a:latin typeface="Cambria"/>
                <a:cs typeface="Cambria"/>
              </a:rPr>
              <a:t>одного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из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организаторов</a:t>
            </a:r>
            <a:r>
              <a:rPr sz="2400" b="1" spc="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вне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35" dirty="0">
                <a:solidFill>
                  <a:srgbClr val="001F5F"/>
                </a:solidFill>
                <a:latin typeface="Cambria"/>
                <a:cs typeface="Cambria"/>
              </a:rPr>
              <a:t>аудитории.</a:t>
            </a:r>
            <a:endParaRPr sz="2400">
              <a:latin typeface="Cambria"/>
              <a:cs typeface="Cambria"/>
            </a:endParaRPr>
          </a:p>
          <a:p>
            <a:pPr marL="241300" marR="5080" indent="-228600">
              <a:lnSpc>
                <a:spcPct val="90000"/>
              </a:lnSpc>
              <a:spcBef>
                <a:spcPts val="960"/>
              </a:spcBef>
              <a:buClr>
                <a:srgbClr val="001F5F"/>
              </a:buClr>
              <a:buFont typeface="Arial MT"/>
              <a:buChar char="•"/>
              <a:tabLst>
                <a:tab pos="307975" algn="l"/>
                <a:tab pos="308610" algn="l"/>
              </a:tabLst>
            </a:pPr>
            <a:r>
              <a:rPr dirty="0"/>
              <a:t>	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При</a:t>
            </a:r>
            <a:r>
              <a:rPr sz="24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35" dirty="0">
                <a:solidFill>
                  <a:srgbClr val="001F5F"/>
                </a:solidFill>
                <a:latin typeface="Cambria"/>
                <a:cs typeface="Cambria"/>
              </a:rPr>
              <a:t>выходе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из </a:t>
            </a:r>
            <a:r>
              <a:rPr sz="2400" b="1" spc="-40" dirty="0">
                <a:solidFill>
                  <a:srgbClr val="001F5F"/>
                </a:solidFill>
                <a:latin typeface="Cambria"/>
                <a:cs typeface="Cambria"/>
              </a:rPr>
              <a:t>аудитории</a:t>
            </a:r>
            <a:r>
              <a:rPr sz="2400" b="1" spc="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участники</a:t>
            </a:r>
            <a:r>
              <a:rPr sz="2400" b="1" spc="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экзамена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оставляют </a:t>
            </a:r>
            <a:r>
              <a:rPr sz="2400" b="1" spc="-5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документ,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удостоверяющий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личность, ЭМ,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письменные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принадлежности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и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листы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бумаги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для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черновиков</a:t>
            </a:r>
            <a:r>
              <a:rPr sz="2400" b="1" spc="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со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штампом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образовательной</a:t>
            </a:r>
            <a:r>
              <a:rPr sz="24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организации,</a:t>
            </a:r>
            <a:r>
              <a:rPr sz="2400" b="1" spc="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на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базе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которой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организован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ППЭ,</a:t>
            </a:r>
            <a:r>
              <a:rPr sz="2400" b="1" spc="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на рабочем</a:t>
            </a:r>
            <a:r>
              <a:rPr sz="2400" b="1" spc="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столе,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а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организатор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проверяет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комплектность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оставленных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ЭМ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количество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листов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бумаги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для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черновиков.</a:t>
            </a:r>
            <a:endParaRPr sz="2400">
              <a:latin typeface="Cambria"/>
              <a:cs typeface="Cambria"/>
            </a:endParaRPr>
          </a:p>
          <a:p>
            <a:pPr marL="241300" indent="-228600">
              <a:lnSpc>
                <a:spcPts val="2735"/>
              </a:lnSpc>
              <a:spcBef>
                <a:spcPts val="710"/>
              </a:spcBef>
              <a:buFont typeface="Arial MT"/>
              <a:buChar char="•"/>
              <a:tabLst>
                <a:tab pos="241300" algn="l"/>
              </a:tabLst>
            </a:pP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Каждый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40" dirty="0">
                <a:solidFill>
                  <a:srgbClr val="001F5F"/>
                </a:solidFill>
                <a:latin typeface="Cambria"/>
                <a:cs typeface="Cambria"/>
              </a:rPr>
              <a:t>выход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участника</a:t>
            </a:r>
            <a:r>
              <a:rPr sz="2400" b="1" spc="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экзамена</a:t>
            </a:r>
            <a:r>
              <a:rPr sz="24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из </a:t>
            </a:r>
            <a:r>
              <a:rPr sz="2400" b="1" spc="-40" dirty="0">
                <a:solidFill>
                  <a:srgbClr val="001F5F"/>
                </a:solidFill>
                <a:latin typeface="Cambria"/>
                <a:cs typeface="Cambria"/>
              </a:rPr>
              <a:t>аудитории</a:t>
            </a:r>
            <a:endParaRPr sz="2400">
              <a:latin typeface="Cambria"/>
              <a:cs typeface="Cambria"/>
            </a:endParaRPr>
          </a:p>
          <a:p>
            <a:pPr marL="241300">
              <a:lnSpc>
                <a:spcPts val="2595"/>
              </a:lnSpc>
            </a:pP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фиксируется</a:t>
            </a:r>
            <a:r>
              <a:rPr sz="2400" b="1" spc="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организаторами</a:t>
            </a:r>
            <a:r>
              <a:rPr sz="2400" b="1" spc="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в</a:t>
            </a:r>
            <a:r>
              <a:rPr sz="2400" b="1" spc="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ведомости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учёта</a:t>
            </a:r>
            <a:r>
              <a:rPr sz="2400" b="1" spc="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времени</a:t>
            </a:r>
            <a:endParaRPr sz="2400">
              <a:latin typeface="Cambria"/>
              <a:cs typeface="Cambria"/>
            </a:endParaRPr>
          </a:p>
          <a:p>
            <a:pPr marL="241300">
              <a:lnSpc>
                <a:spcPts val="2735"/>
              </a:lnSpc>
            </a:pP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отсутствия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участников</a:t>
            </a:r>
            <a:r>
              <a:rPr sz="2400" b="1" spc="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экзамена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в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40" dirty="0">
                <a:solidFill>
                  <a:srgbClr val="001F5F"/>
                </a:solidFill>
                <a:latin typeface="Cambria"/>
                <a:cs typeface="Cambria"/>
              </a:rPr>
              <a:t>аудитории</a:t>
            </a:r>
            <a:endParaRPr sz="2400">
              <a:latin typeface="Cambria"/>
              <a:cs typeface="Cambria"/>
            </a:endParaRPr>
          </a:p>
          <a:p>
            <a:pPr marL="241300" marR="987425" indent="-228600">
              <a:lnSpc>
                <a:spcPct val="90000"/>
              </a:lnSpc>
              <a:spcBef>
                <a:spcPts val="1005"/>
              </a:spcBef>
              <a:buFont typeface="Arial MT"/>
              <a:buChar char="•"/>
              <a:tabLst>
                <a:tab pos="241300" algn="l"/>
              </a:tabLst>
            </a:pP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Если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30" dirty="0">
                <a:solidFill>
                  <a:srgbClr val="001F5F"/>
                </a:solidFill>
                <a:latin typeface="Cambria"/>
                <a:cs typeface="Cambria"/>
              </a:rPr>
              <a:t>один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тот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же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участник</a:t>
            </a:r>
            <a:r>
              <a:rPr sz="2400" b="1" spc="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экзамена</a:t>
            </a:r>
            <a:r>
              <a:rPr sz="24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30" dirty="0">
                <a:solidFill>
                  <a:srgbClr val="001F5F"/>
                </a:solidFill>
                <a:latin typeface="Cambria"/>
                <a:cs typeface="Cambria"/>
              </a:rPr>
              <a:t>выходит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несколько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раз,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то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каждый 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его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40" dirty="0">
                <a:solidFill>
                  <a:srgbClr val="001F5F"/>
                </a:solidFill>
                <a:latin typeface="Cambria"/>
                <a:cs typeface="Cambria"/>
              </a:rPr>
              <a:t>выход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фиксируется</a:t>
            </a:r>
            <a:r>
              <a:rPr sz="2400" b="1" spc="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в </a:t>
            </a:r>
            <a:r>
              <a:rPr sz="2400" b="1" spc="-5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ведомости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в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новой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строке.</a:t>
            </a:r>
            <a:endParaRPr sz="2400">
              <a:latin typeface="Cambria"/>
              <a:cs typeface="Cambr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75652" y="142875"/>
            <a:ext cx="1691878" cy="62865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>
              <a:lnSpc>
                <a:spcPts val="2590"/>
              </a:lnSpc>
              <a:spcBef>
                <a:spcPts val="425"/>
              </a:spcBef>
            </a:pPr>
            <a:r>
              <a:rPr sz="2400" dirty="0">
                <a:solidFill>
                  <a:srgbClr val="212168"/>
                </a:solidFill>
              </a:rPr>
              <a:t>В </a:t>
            </a:r>
            <a:r>
              <a:rPr sz="2400" spc="-15" dirty="0">
                <a:solidFill>
                  <a:srgbClr val="212168"/>
                </a:solidFill>
              </a:rPr>
              <a:t>продолжительность</a:t>
            </a:r>
            <a:r>
              <a:rPr sz="2400" spc="5" dirty="0">
                <a:solidFill>
                  <a:srgbClr val="212168"/>
                </a:solidFill>
              </a:rPr>
              <a:t> </a:t>
            </a:r>
            <a:r>
              <a:rPr sz="2400" spc="-5" dirty="0">
                <a:solidFill>
                  <a:srgbClr val="212168"/>
                </a:solidFill>
              </a:rPr>
              <a:t>экзаменов</a:t>
            </a:r>
            <a:r>
              <a:rPr sz="2400" spc="20" dirty="0">
                <a:solidFill>
                  <a:srgbClr val="212168"/>
                </a:solidFill>
              </a:rPr>
              <a:t> </a:t>
            </a:r>
            <a:r>
              <a:rPr sz="2400" spc="-5" dirty="0"/>
              <a:t>не</a:t>
            </a:r>
            <a:r>
              <a:rPr sz="2400" spc="5" dirty="0"/>
              <a:t> </a:t>
            </a:r>
            <a:r>
              <a:rPr sz="2400" spc="-10" dirty="0"/>
              <a:t>включается</a:t>
            </a:r>
            <a:r>
              <a:rPr sz="2400" spc="40" dirty="0"/>
              <a:t> </a:t>
            </a:r>
            <a:r>
              <a:rPr sz="2400" spc="-5" dirty="0">
                <a:solidFill>
                  <a:srgbClr val="212168"/>
                </a:solidFill>
              </a:rPr>
              <a:t>время, </a:t>
            </a:r>
            <a:r>
              <a:rPr sz="2400" spc="-515" dirty="0">
                <a:solidFill>
                  <a:srgbClr val="212168"/>
                </a:solidFill>
              </a:rPr>
              <a:t> </a:t>
            </a:r>
            <a:r>
              <a:rPr sz="2400" dirty="0">
                <a:solidFill>
                  <a:srgbClr val="212168"/>
                </a:solidFill>
              </a:rPr>
              <a:t>выделенное</a:t>
            </a:r>
            <a:r>
              <a:rPr sz="2400" spc="-5" dirty="0">
                <a:solidFill>
                  <a:srgbClr val="212168"/>
                </a:solidFill>
              </a:rPr>
              <a:t> на</a:t>
            </a:r>
            <a:r>
              <a:rPr sz="2400" spc="-10" dirty="0">
                <a:solidFill>
                  <a:srgbClr val="212168"/>
                </a:solidFill>
              </a:rPr>
              <a:t> </a:t>
            </a:r>
            <a:r>
              <a:rPr sz="2400" spc="-20" dirty="0">
                <a:solidFill>
                  <a:srgbClr val="212168"/>
                </a:solidFill>
              </a:rPr>
              <a:t>подготовительные</a:t>
            </a:r>
            <a:r>
              <a:rPr sz="2400" spc="-5" dirty="0">
                <a:solidFill>
                  <a:srgbClr val="212168"/>
                </a:solidFill>
              </a:rPr>
              <a:t> мероприятия</a:t>
            </a:r>
            <a:endParaRPr sz="2400"/>
          </a:p>
          <a:p>
            <a:pPr marL="12700" marR="107314">
              <a:lnSpc>
                <a:spcPts val="2590"/>
              </a:lnSpc>
              <a:spcBef>
                <a:spcPts val="5"/>
              </a:spcBef>
            </a:pPr>
            <a:r>
              <a:rPr sz="2400" spc="-10" dirty="0">
                <a:solidFill>
                  <a:srgbClr val="212168"/>
                </a:solidFill>
              </a:rPr>
              <a:t>(инструктаж,</a:t>
            </a:r>
            <a:r>
              <a:rPr sz="2400" dirty="0">
                <a:solidFill>
                  <a:srgbClr val="212168"/>
                </a:solidFill>
              </a:rPr>
              <a:t> </a:t>
            </a:r>
            <a:r>
              <a:rPr sz="2400" spc="-5" dirty="0">
                <a:solidFill>
                  <a:srgbClr val="212168"/>
                </a:solidFill>
              </a:rPr>
              <a:t>заполнение</a:t>
            </a:r>
            <a:r>
              <a:rPr sz="2400" spc="-10" dirty="0">
                <a:solidFill>
                  <a:srgbClr val="212168"/>
                </a:solidFill>
              </a:rPr>
              <a:t> </a:t>
            </a:r>
            <a:r>
              <a:rPr sz="2400" spc="-5" dirty="0">
                <a:solidFill>
                  <a:srgbClr val="212168"/>
                </a:solidFill>
              </a:rPr>
              <a:t>регистрационных</a:t>
            </a:r>
            <a:r>
              <a:rPr sz="2400" dirty="0">
                <a:solidFill>
                  <a:srgbClr val="212168"/>
                </a:solidFill>
              </a:rPr>
              <a:t> </a:t>
            </a:r>
            <a:r>
              <a:rPr sz="2400" spc="-10" dirty="0">
                <a:solidFill>
                  <a:srgbClr val="212168"/>
                </a:solidFill>
              </a:rPr>
              <a:t>бланков</a:t>
            </a:r>
            <a:r>
              <a:rPr sz="2400" spc="5" dirty="0">
                <a:solidFill>
                  <a:srgbClr val="212168"/>
                </a:solidFill>
              </a:rPr>
              <a:t> </a:t>
            </a:r>
            <a:r>
              <a:rPr sz="2400" dirty="0">
                <a:solidFill>
                  <a:srgbClr val="212168"/>
                </a:solidFill>
              </a:rPr>
              <a:t>и </a:t>
            </a:r>
            <a:r>
              <a:rPr sz="2400" spc="-515" dirty="0">
                <a:solidFill>
                  <a:srgbClr val="212168"/>
                </a:solidFill>
              </a:rPr>
              <a:t> </a:t>
            </a:r>
            <a:r>
              <a:rPr sz="2400" spc="-45" dirty="0">
                <a:solidFill>
                  <a:srgbClr val="212168"/>
                </a:solidFill>
              </a:rPr>
              <a:t>т.д.)</a:t>
            </a:r>
            <a:endParaRPr sz="24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83400" y="143576"/>
            <a:ext cx="2146139" cy="928049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2873111" y="2499727"/>
            <a:ext cx="5666740" cy="3933190"/>
            <a:chOff x="2873111" y="2499727"/>
            <a:chExt cx="5666740" cy="393319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873111" y="2499727"/>
              <a:ext cx="5666247" cy="393270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20440" y="2647949"/>
              <a:ext cx="5155183" cy="343852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70332" rIns="0" bIns="0" rtlCol="0">
            <a:spAutoFit/>
          </a:bodyPr>
          <a:lstStyle/>
          <a:p>
            <a:pPr marL="3212465" marR="5080" indent="-2362835">
              <a:lnSpc>
                <a:spcPts val="3460"/>
              </a:lnSpc>
              <a:spcBef>
                <a:spcPts val="535"/>
              </a:spcBef>
            </a:pPr>
            <a:r>
              <a:rPr spc="-5" dirty="0"/>
              <a:t>Печать </a:t>
            </a:r>
            <a:r>
              <a:rPr dirty="0"/>
              <a:t>КИМ </a:t>
            </a:r>
            <a:r>
              <a:rPr spc="-50" dirty="0"/>
              <a:t>будет </a:t>
            </a:r>
            <a:r>
              <a:rPr spc="-15" dirty="0"/>
              <a:t>производиться </a:t>
            </a:r>
            <a:r>
              <a:rPr dirty="0"/>
              <a:t>в </a:t>
            </a:r>
            <a:r>
              <a:rPr spc="-690" dirty="0"/>
              <a:t> </a:t>
            </a:r>
            <a:r>
              <a:rPr spc="-45" dirty="0"/>
              <a:t>аудитории!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83400" y="143576"/>
            <a:ext cx="2146139" cy="928049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312809" y="2252472"/>
            <a:ext cx="8831580" cy="4264660"/>
            <a:chOff x="312809" y="2252472"/>
            <a:chExt cx="8831580" cy="426466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372355" y="2252472"/>
              <a:ext cx="4771644" cy="313181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68062" y="2447925"/>
              <a:ext cx="4299077" cy="2543175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12809" y="2748115"/>
              <a:ext cx="4020297" cy="3768912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60375" y="2895600"/>
              <a:ext cx="3507994" cy="325755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1692" y="490550"/>
            <a:ext cx="7893050" cy="3681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Повестка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собрания:</a:t>
            </a:r>
            <a:endParaRPr sz="2400">
              <a:latin typeface="Cambria"/>
              <a:cs typeface="Cambria"/>
            </a:endParaRPr>
          </a:p>
          <a:p>
            <a:pPr marL="12700" marR="39370">
              <a:lnSpc>
                <a:spcPct val="100000"/>
              </a:lnSpc>
            </a:pP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Знакомство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с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государственной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итоговой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аттестацией </a:t>
            </a:r>
            <a:r>
              <a:rPr sz="2400" b="1" spc="-509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в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2024</a:t>
            </a:r>
            <a:r>
              <a:rPr sz="2400" b="1" spc="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35" dirty="0">
                <a:solidFill>
                  <a:srgbClr val="001F5F"/>
                </a:solidFill>
                <a:latin typeface="Cambria"/>
                <a:cs typeface="Cambria"/>
              </a:rPr>
              <a:t>году:</a:t>
            </a:r>
            <a:endParaRPr sz="2400">
              <a:latin typeface="Cambria"/>
              <a:cs typeface="Cambria"/>
            </a:endParaRPr>
          </a:p>
          <a:p>
            <a:pPr marL="190500" indent="-178435">
              <a:lnSpc>
                <a:spcPts val="2855"/>
              </a:lnSpc>
              <a:buChar char="-"/>
              <a:tabLst>
                <a:tab pos="191135" algn="l"/>
              </a:tabLst>
            </a:pP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общая</a:t>
            </a:r>
            <a:r>
              <a:rPr sz="24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001F5F"/>
                </a:solidFill>
                <a:latin typeface="Times New Roman"/>
                <a:cs typeface="Times New Roman"/>
              </a:rPr>
              <a:t>характеристика</a:t>
            </a:r>
            <a:r>
              <a:rPr sz="24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ГИА;</a:t>
            </a:r>
            <a:endParaRPr sz="2400">
              <a:latin typeface="Times New Roman"/>
              <a:cs typeface="Times New Roman"/>
            </a:endParaRPr>
          </a:p>
          <a:p>
            <a:pPr marL="190500" indent="-178435">
              <a:lnSpc>
                <a:spcPct val="100000"/>
              </a:lnSpc>
              <a:spcBef>
                <a:spcPts val="5"/>
              </a:spcBef>
              <a:buChar char="-"/>
              <a:tabLst>
                <a:tab pos="191135" algn="l"/>
              </a:tabLst>
            </a:pP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предметы</a:t>
            </a:r>
            <a:r>
              <a:rPr sz="2400" spc="-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для</a:t>
            </a:r>
            <a:r>
              <a:rPr sz="2400" spc="-20" dirty="0">
                <a:solidFill>
                  <a:srgbClr val="001F5F"/>
                </a:solidFill>
                <a:latin typeface="Times New Roman"/>
                <a:cs typeface="Times New Roman"/>
              </a:rPr>
              <a:t> сдачи 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ГИА;</a:t>
            </a:r>
            <a:endParaRPr sz="2400">
              <a:latin typeface="Times New Roman"/>
              <a:cs typeface="Times New Roman"/>
            </a:endParaRPr>
          </a:p>
          <a:p>
            <a:pPr marL="190500" indent="-178435">
              <a:lnSpc>
                <a:spcPct val="100000"/>
              </a:lnSpc>
              <a:buChar char="-"/>
              <a:tabLst>
                <a:tab pos="191135" algn="l"/>
              </a:tabLst>
            </a:pPr>
            <a:r>
              <a:rPr sz="2400" spc="-10" dirty="0">
                <a:solidFill>
                  <a:srgbClr val="001F5F"/>
                </a:solidFill>
                <a:latin typeface="Times New Roman"/>
                <a:cs typeface="Times New Roman"/>
              </a:rPr>
              <a:t>формы</a:t>
            </a:r>
            <a:r>
              <a:rPr sz="24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001F5F"/>
                </a:solidFill>
                <a:latin typeface="Times New Roman"/>
                <a:cs typeface="Times New Roman"/>
              </a:rPr>
              <a:t>проведения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ГИА;</a:t>
            </a:r>
            <a:endParaRPr sz="2400">
              <a:latin typeface="Times New Roman"/>
              <a:cs typeface="Times New Roman"/>
            </a:endParaRPr>
          </a:p>
          <a:p>
            <a:pPr marL="190500" indent="-178435">
              <a:lnSpc>
                <a:spcPct val="100000"/>
              </a:lnSpc>
              <a:buChar char="-"/>
              <a:tabLst>
                <a:tab pos="191135" algn="l"/>
              </a:tabLst>
            </a:pPr>
            <a:r>
              <a:rPr sz="2400" spc="-10" dirty="0">
                <a:solidFill>
                  <a:srgbClr val="001F5F"/>
                </a:solidFill>
                <a:latin typeface="Times New Roman"/>
                <a:cs typeface="Times New Roman"/>
              </a:rPr>
              <a:t>этапы</a:t>
            </a:r>
            <a:r>
              <a:rPr sz="24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участия</a:t>
            </a:r>
            <a:r>
              <a:rPr sz="2400" spc="-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в</a:t>
            </a:r>
            <a:r>
              <a:rPr sz="2400" spc="-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ГИА;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-"/>
              <a:tabLst>
                <a:tab pos="354965" algn="l"/>
                <a:tab pos="355600" algn="l"/>
              </a:tabLst>
            </a:pPr>
            <a:r>
              <a:rPr sz="2400" spc="-25" dirty="0">
                <a:solidFill>
                  <a:srgbClr val="001F5F"/>
                </a:solidFill>
                <a:latin typeface="Times New Roman"/>
                <a:cs typeface="Times New Roman"/>
              </a:rPr>
              <a:t>необходимое</a:t>
            </a:r>
            <a:r>
              <a:rPr sz="2400" spc="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условие</a:t>
            </a:r>
            <a:r>
              <a:rPr sz="2400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получения</a:t>
            </a:r>
            <a:r>
              <a:rPr sz="24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аттестата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 и</a:t>
            </a:r>
            <a:r>
              <a:rPr sz="2400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федеральной</a:t>
            </a:r>
            <a:endParaRPr sz="24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медали</a:t>
            </a:r>
            <a:r>
              <a:rPr sz="24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«За</a:t>
            </a:r>
            <a:r>
              <a:rPr sz="24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spc="5" dirty="0">
                <a:solidFill>
                  <a:srgbClr val="001F5F"/>
                </a:solidFill>
                <a:latin typeface="Times New Roman"/>
                <a:cs typeface="Times New Roman"/>
              </a:rPr>
              <a:t>особые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успехи</a:t>
            </a:r>
            <a:r>
              <a:rPr sz="2400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в учении»;</a:t>
            </a:r>
            <a:endParaRPr sz="2400">
              <a:latin typeface="Times New Roman"/>
              <a:cs typeface="Times New Roman"/>
            </a:endParaRPr>
          </a:p>
          <a:p>
            <a:pPr marL="190500" indent="-178435">
              <a:lnSpc>
                <a:spcPct val="100000"/>
              </a:lnSpc>
              <a:buChar char="-"/>
              <a:tabLst>
                <a:tab pos="191135" algn="l"/>
              </a:tabLst>
            </a:pPr>
            <a:r>
              <a:rPr sz="2400" spc="-10" dirty="0">
                <a:solidFill>
                  <a:srgbClr val="001F5F"/>
                </a:solidFill>
                <a:latin typeface="Times New Roman"/>
                <a:cs typeface="Times New Roman"/>
              </a:rPr>
              <a:t>планируемые</a:t>
            </a:r>
            <a:r>
              <a:rPr sz="2400" spc="-3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001F5F"/>
                </a:solidFill>
                <a:latin typeface="Times New Roman"/>
                <a:cs typeface="Times New Roman"/>
              </a:rPr>
              <a:t>изменения</a:t>
            </a:r>
            <a:r>
              <a:rPr sz="24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в 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КИМ</a:t>
            </a:r>
            <a:r>
              <a:rPr sz="2400" spc="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ЕГЭ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в</a:t>
            </a:r>
            <a:r>
              <a:rPr sz="24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1F5F"/>
                </a:solidFill>
                <a:latin typeface="Times New Roman"/>
                <a:cs typeface="Times New Roman"/>
              </a:rPr>
              <a:t>2024</a:t>
            </a:r>
            <a:r>
              <a:rPr sz="2400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spc="-35" dirty="0">
                <a:solidFill>
                  <a:srgbClr val="001F5F"/>
                </a:solidFill>
                <a:latin typeface="Times New Roman"/>
                <a:cs typeface="Times New Roman"/>
              </a:rPr>
              <a:t>году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8113" y="212852"/>
            <a:ext cx="50711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Прием</a:t>
            </a:r>
            <a:r>
              <a:rPr sz="2400" spc="-10" dirty="0"/>
              <a:t> </a:t>
            </a:r>
            <a:r>
              <a:rPr sz="2400" dirty="0"/>
              <a:t>и</a:t>
            </a:r>
            <a:r>
              <a:rPr sz="2400" spc="-20" dirty="0"/>
              <a:t> </a:t>
            </a:r>
            <a:r>
              <a:rPr sz="2400" spc="-5" dirty="0"/>
              <a:t>рассмотрение</a:t>
            </a:r>
            <a:r>
              <a:rPr sz="2400" spc="-15" dirty="0"/>
              <a:t> </a:t>
            </a:r>
            <a:r>
              <a:rPr sz="2400" spc="-5" dirty="0"/>
              <a:t>апелляций</a:t>
            </a:r>
            <a:endParaRPr sz="2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63525" y="1260475"/>
          <a:ext cx="8665210" cy="45148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98215"/>
                <a:gridCol w="5166995"/>
              </a:tblGrid>
              <a:tr h="181127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400" b="1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О</a:t>
                      </a:r>
                      <a:r>
                        <a:rPr sz="2400" b="1" spc="-35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нарушении</a:t>
                      </a:r>
                      <a:endParaRPr sz="2400">
                        <a:latin typeface="Cambria"/>
                        <a:cs typeface="Cambria"/>
                      </a:endParaRPr>
                    </a:p>
                    <a:p>
                      <a:pPr marL="91440" marR="292735">
                        <a:lnSpc>
                          <a:spcPct val="100000"/>
                        </a:lnSpc>
                      </a:pPr>
                      <a:r>
                        <a:rPr sz="2400" b="1" spc="-10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установленного </a:t>
                      </a:r>
                      <a:r>
                        <a:rPr sz="2400" b="1" spc="-5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 Порядка </a:t>
                      </a:r>
                      <a:r>
                        <a:rPr sz="2400" b="1" spc="-10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проведения </a:t>
                      </a:r>
                      <a:r>
                        <a:rPr sz="2400" b="1" spc="-515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5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экзамена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20040" algn="just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400" b="1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В день </a:t>
                      </a:r>
                      <a:r>
                        <a:rPr sz="2400" b="1" spc="-5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проведения экзамена по </a:t>
                      </a:r>
                      <a:r>
                        <a:rPr sz="2400" b="1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соответствующему </a:t>
                      </a:r>
                      <a:r>
                        <a:rPr sz="2400" b="1" spc="-30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предмету, </a:t>
                      </a:r>
                      <a:r>
                        <a:rPr sz="2400" b="1" spc="-5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не </a:t>
                      </a:r>
                      <a:r>
                        <a:rPr sz="2400" b="1" spc="-515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5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покидая</a:t>
                      </a:r>
                      <a:r>
                        <a:rPr sz="2400" b="1" spc="-10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5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ППЭ</a:t>
                      </a:r>
                      <a:endParaRPr sz="2400">
                        <a:latin typeface="Cambria"/>
                        <a:cs typeface="Cambria"/>
                      </a:endParaRPr>
                    </a:p>
                    <a:p>
                      <a:pPr marL="92075" algn="just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400" b="1" spc="-25" dirty="0">
                          <a:solidFill>
                            <a:srgbClr val="C00000"/>
                          </a:solidFill>
                          <a:latin typeface="Cambria"/>
                          <a:cs typeface="Cambria"/>
                        </a:rPr>
                        <a:t>(руководителю</a:t>
                      </a:r>
                      <a:r>
                        <a:rPr sz="2400" b="1" spc="-15" dirty="0">
                          <a:solidFill>
                            <a:srgbClr val="C0000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5" dirty="0">
                          <a:solidFill>
                            <a:srgbClr val="C00000"/>
                          </a:solidFill>
                          <a:latin typeface="Cambria"/>
                          <a:cs typeface="Cambria"/>
                        </a:rPr>
                        <a:t>ППЭ)!!!!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</a:tr>
              <a:tr h="2703576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b="1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О</a:t>
                      </a:r>
                      <a:r>
                        <a:rPr sz="2400" b="1" spc="-35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25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несогласии </a:t>
                      </a:r>
                      <a:r>
                        <a:rPr sz="2400" b="1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с</a:t>
                      </a:r>
                      <a:endParaRPr sz="2400">
                        <a:latin typeface="Cambria"/>
                        <a:cs typeface="Cambria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400" b="1" spc="-5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выставленными</a:t>
                      </a:r>
                      <a:endParaRPr sz="2400">
                        <a:latin typeface="Cambria"/>
                        <a:cs typeface="Cambria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400" b="1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баллами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428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b="1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В</a:t>
                      </a:r>
                      <a:r>
                        <a:rPr sz="2400" b="1" spc="-10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 течение</a:t>
                      </a:r>
                      <a:r>
                        <a:rPr sz="2400" b="1" spc="10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двух</a:t>
                      </a:r>
                      <a:r>
                        <a:rPr sz="2400" b="1" spc="-5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рабочих</a:t>
                      </a:r>
                      <a:r>
                        <a:rPr sz="2400" b="1" spc="10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дней </a:t>
                      </a:r>
                      <a:r>
                        <a:rPr sz="2400" b="1" spc="5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5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после </a:t>
                      </a:r>
                      <a:r>
                        <a:rPr sz="2400" b="1" spc="-10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официального объявления </a:t>
                      </a:r>
                      <a:r>
                        <a:rPr sz="2400" b="1" spc="-515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40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результатов</a:t>
                      </a:r>
                      <a:r>
                        <a:rPr sz="2400" b="1" spc="10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5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ГИА</a:t>
                      </a:r>
                      <a:r>
                        <a:rPr sz="2400" b="1" spc="-15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5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по</a:t>
                      </a:r>
                      <a:endParaRPr sz="2400">
                        <a:latin typeface="Cambria"/>
                        <a:cs typeface="Cambria"/>
                      </a:endParaRPr>
                    </a:p>
                    <a:p>
                      <a:pPr marL="92075" marR="780415">
                        <a:lnSpc>
                          <a:spcPct val="100000"/>
                        </a:lnSpc>
                      </a:pPr>
                      <a:r>
                        <a:rPr sz="2400" b="1" spc="-10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соответствующему </a:t>
                      </a:r>
                      <a:r>
                        <a:rPr sz="2400" b="1" spc="-5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предмету </a:t>
                      </a:r>
                      <a:r>
                        <a:rPr sz="2400" b="1" spc="-515" dirty="0">
                          <a:solidFill>
                            <a:srgbClr val="18184D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15" dirty="0">
                          <a:solidFill>
                            <a:srgbClr val="C00000"/>
                          </a:solidFill>
                          <a:latin typeface="Cambria"/>
                          <a:cs typeface="Cambria"/>
                        </a:rPr>
                        <a:t>(директору</a:t>
                      </a:r>
                      <a:r>
                        <a:rPr sz="2400" b="1" dirty="0">
                          <a:solidFill>
                            <a:srgbClr val="C00000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sz="2400" b="1" spc="-15" dirty="0">
                          <a:solidFill>
                            <a:srgbClr val="C00000"/>
                          </a:solidFill>
                          <a:latin typeface="Cambria"/>
                          <a:cs typeface="Cambria"/>
                        </a:rPr>
                        <a:t>школы)!!!!</a:t>
                      </a:r>
                      <a:endParaRPr sz="2400">
                        <a:latin typeface="Cambria"/>
                        <a:cs typeface="Cambr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83400" y="143576"/>
            <a:ext cx="2146139" cy="928049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0408" y="1470405"/>
            <a:ext cx="8131809" cy="2586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212168"/>
                </a:solidFill>
                <a:latin typeface="Cambria"/>
                <a:cs typeface="Cambria"/>
              </a:rPr>
              <a:t>Получить</a:t>
            </a:r>
            <a:r>
              <a:rPr sz="2400" b="1" dirty="0">
                <a:solidFill>
                  <a:srgbClr val="212168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212168"/>
                </a:solidFill>
                <a:latin typeface="Cambria"/>
                <a:cs typeface="Cambria"/>
              </a:rPr>
              <a:t>информацию</a:t>
            </a:r>
            <a:r>
              <a:rPr sz="2400" b="1" spc="30" dirty="0">
                <a:solidFill>
                  <a:srgbClr val="212168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212168"/>
                </a:solidFill>
                <a:latin typeface="Cambria"/>
                <a:cs typeface="Cambria"/>
              </a:rPr>
              <a:t>о</a:t>
            </a:r>
            <a:r>
              <a:rPr sz="2400" b="1" spc="-10" dirty="0">
                <a:solidFill>
                  <a:srgbClr val="212168"/>
                </a:solidFill>
                <a:latin typeface="Cambria"/>
                <a:cs typeface="Cambria"/>
              </a:rPr>
              <a:t> </a:t>
            </a:r>
            <a:r>
              <a:rPr sz="2400" b="1" spc="-35" dirty="0">
                <a:solidFill>
                  <a:srgbClr val="212168"/>
                </a:solidFill>
                <a:latin typeface="Cambria"/>
                <a:cs typeface="Cambria"/>
              </a:rPr>
              <a:t>результатах</a:t>
            </a:r>
            <a:r>
              <a:rPr sz="2400" b="1" spc="25" dirty="0">
                <a:solidFill>
                  <a:srgbClr val="212168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212168"/>
                </a:solidFill>
                <a:latin typeface="Cambria"/>
                <a:cs typeface="Cambria"/>
              </a:rPr>
              <a:t>государственной </a:t>
            </a:r>
            <a:r>
              <a:rPr sz="2400" b="1" spc="-509" dirty="0">
                <a:solidFill>
                  <a:srgbClr val="212168"/>
                </a:solidFill>
                <a:latin typeface="Cambria"/>
                <a:cs typeface="Cambria"/>
              </a:rPr>
              <a:t> </a:t>
            </a:r>
            <a:r>
              <a:rPr sz="2400" b="1" spc="-15" dirty="0">
                <a:solidFill>
                  <a:srgbClr val="212168"/>
                </a:solidFill>
                <a:latin typeface="Cambria"/>
                <a:cs typeface="Cambria"/>
              </a:rPr>
              <a:t>итоговой</a:t>
            </a:r>
            <a:r>
              <a:rPr sz="2400" b="1" spc="-10" dirty="0">
                <a:solidFill>
                  <a:srgbClr val="212168"/>
                </a:solidFill>
                <a:latin typeface="Cambria"/>
                <a:cs typeface="Cambria"/>
              </a:rPr>
              <a:t> аттестации</a:t>
            </a:r>
            <a:endParaRPr sz="2400">
              <a:latin typeface="Cambria"/>
              <a:cs typeface="Cambria"/>
            </a:endParaRPr>
          </a:p>
          <a:p>
            <a:pPr algn="ctr">
              <a:lnSpc>
                <a:spcPct val="100000"/>
              </a:lnSpc>
            </a:pPr>
            <a:r>
              <a:rPr sz="2400" b="1" dirty="0">
                <a:solidFill>
                  <a:srgbClr val="212168"/>
                </a:solidFill>
                <a:latin typeface="Cambria"/>
                <a:cs typeface="Cambria"/>
              </a:rPr>
              <a:t>вы</a:t>
            </a:r>
            <a:r>
              <a:rPr sz="2400" b="1" spc="-35" dirty="0">
                <a:solidFill>
                  <a:srgbClr val="212168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212168"/>
                </a:solidFill>
                <a:latin typeface="Cambria"/>
                <a:cs typeface="Cambria"/>
              </a:rPr>
              <a:t>можете:</a:t>
            </a: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450">
              <a:latin typeface="Cambria"/>
              <a:cs typeface="Cambria"/>
            </a:endParaRPr>
          </a:p>
          <a:p>
            <a:pPr marL="1960245" marR="95885" indent="-1861185">
              <a:lnSpc>
                <a:spcPct val="100000"/>
              </a:lnSpc>
            </a:pPr>
            <a:r>
              <a:rPr sz="2400" b="1" dirty="0">
                <a:solidFill>
                  <a:srgbClr val="212168"/>
                </a:solidFill>
                <a:latin typeface="Cambria"/>
                <a:cs typeface="Cambria"/>
              </a:rPr>
              <a:t>- </a:t>
            </a:r>
            <a:r>
              <a:rPr sz="2400" b="1" spc="-5" dirty="0">
                <a:solidFill>
                  <a:srgbClr val="212168"/>
                </a:solidFill>
                <a:latin typeface="Cambria"/>
                <a:cs typeface="Cambria"/>
              </a:rPr>
              <a:t>на официальном информационном портале </a:t>
            </a:r>
            <a:r>
              <a:rPr sz="2400" b="1" spc="-10" dirty="0">
                <a:solidFill>
                  <a:srgbClr val="212168"/>
                </a:solidFill>
                <a:latin typeface="Cambria"/>
                <a:cs typeface="Cambria"/>
              </a:rPr>
              <a:t>единого </a:t>
            </a:r>
            <a:r>
              <a:rPr sz="2400" b="1" spc="-515" dirty="0">
                <a:solidFill>
                  <a:srgbClr val="212168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212168"/>
                </a:solidFill>
                <a:latin typeface="Cambria"/>
                <a:cs typeface="Cambria"/>
              </a:rPr>
              <a:t>государственного</a:t>
            </a:r>
            <a:r>
              <a:rPr sz="2400" b="1" spc="15" dirty="0">
                <a:solidFill>
                  <a:srgbClr val="212168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212168"/>
                </a:solidFill>
                <a:latin typeface="Cambria"/>
                <a:cs typeface="Cambria"/>
              </a:rPr>
              <a:t>экзамена</a:t>
            </a:r>
            <a:r>
              <a:rPr sz="2400" b="1" spc="10" dirty="0">
                <a:solidFill>
                  <a:srgbClr val="212168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212168"/>
                </a:solidFill>
                <a:latin typeface="Cambria"/>
                <a:cs typeface="Cambria"/>
              </a:rPr>
              <a:t>:</a:t>
            </a:r>
            <a:endParaRPr sz="2400">
              <a:latin typeface="Cambria"/>
              <a:cs typeface="Cambria"/>
            </a:endParaRPr>
          </a:p>
          <a:p>
            <a:pPr marL="2323465">
              <a:lnSpc>
                <a:spcPct val="100000"/>
              </a:lnSpc>
            </a:pPr>
            <a:r>
              <a:rPr sz="2400" b="1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mbria"/>
                <a:cs typeface="Cambria"/>
                <a:hlinkClick r:id="rId2"/>
              </a:rPr>
              <a:t>http://check.ege.edu.ru/</a:t>
            </a:r>
            <a:endParaRPr sz="2400">
              <a:latin typeface="Cambria"/>
              <a:cs typeface="Cambria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83400" y="143576"/>
            <a:ext cx="2146139" cy="928049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742" y="367665"/>
            <a:ext cx="8249920" cy="71120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5080">
              <a:lnSpc>
                <a:spcPts val="2520"/>
              </a:lnSpc>
              <a:spcBef>
                <a:spcPts val="480"/>
              </a:spcBef>
            </a:pPr>
            <a:r>
              <a:rPr sz="2400" dirty="0"/>
              <a:t>Как </a:t>
            </a:r>
            <a:r>
              <a:rPr sz="2400" spc="-5" dirty="0"/>
              <a:t>получить федеральную медаль </a:t>
            </a:r>
            <a:r>
              <a:rPr sz="2400" dirty="0"/>
              <a:t>«За </a:t>
            </a:r>
            <a:r>
              <a:rPr sz="2400" spc="-5" dirty="0"/>
              <a:t>особые </a:t>
            </a:r>
            <a:r>
              <a:rPr sz="2400" spc="-20" dirty="0"/>
              <a:t>успехи </a:t>
            </a:r>
            <a:r>
              <a:rPr sz="2400" dirty="0"/>
              <a:t>в </a:t>
            </a:r>
            <a:r>
              <a:rPr sz="2400" spc="-515" dirty="0"/>
              <a:t> </a:t>
            </a:r>
            <a:r>
              <a:rPr sz="2400" spc="-5" dirty="0"/>
              <a:t>учении»?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240588" y="1195273"/>
            <a:ext cx="8568055" cy="2378710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9690">
              <a:lnSpc>
                <a:spcPts val="2160"/>
              </a:lnSpc>
              <a:spcBef>
                <a:spcPts val="375"/>
              </a:spcBef>
            </a:pP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Медаль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«За </a:t>
            </a: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особые </a:t>
            </a:r>
            <a:r>
              <a:rPr sz="2000" b="1" spc="-15" dirty="0">
                <a:solidFill>
                  <a:srgbClr val="001F5F"/>
                </a:solidFill>
                <a:latin typeface="Cambria"/>
                <a:cs typeface="Cambria"/>
              </a:rPr>
              <a:t>успехи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в учении» 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вручается </a:t>
            </a: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вместе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с 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аттестатом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о </a:t>
            </a:r>
            <a:r>
              <a:rPr sz="2000" b="1" spc="-4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среднем </a:t>
            </a: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общем образовании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с </a:t>
            </a:r>
            <a:r>
              <a:rPr sz="2000" b="1" spc="-15" dirty="0">
                <a:solidFill>
                  <a:srgbClr val="001F5F"/>
                </a:solidFill>
                <a:latin typeface="Cambria"/>
                <a:cs typeface="Cambria"/>
              </a:rPr>
              <a:t>отличием, </a:t>
            </a:r>
            <a:r>
              <a:rPr sz="2000" b="1" spc="-20" dirty="0">
                <a:solidFill>
                  <a:srgbClr val="001F5F"/>
                </a:solidFill>
                <a:latin typeface="Cambria"/>
                <a:cs typeface="Cambria"/>
              </a:rPr>
              <a:t>то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есть </a:t>
            </a:r>
            <a:r>
              <a:rPr sz="2000" b="1" spc="-20" dirty="0">
                <a:solidFill>
                  <a:srgbClr val="001F5F"/>
                </a:solidFill>
                <a:latin typeface="Cambria"/>
                <a:cs typeface="Cambria"/>
              </a:rPr>
              <a:t>ученику, </a:t>
            </a:r>
            <a:r>
              <a:rPr sz="2000" b="1" spc="-15" dirty="0">
                <a:solidFill>
                  <a:srgbClr val="001F5F"/>
                </a:solidFill>
                <a:latin typeface="Cambria"/>
                <a:cs typeface="Cambria"/>
              </a:rPr>
              <a:t>который 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 окончил</a:t>
            </a:r>
            <a:r>
              <a:rPr sz="2000" b="1" spc="-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11й </a:t>
            </a: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класс, получил</a:t>
            </a:r>
            <a:r>
              <a:rPr sz="2000" b="1" spc="-3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итоговые</a:t>
            </a:r>
            <a:r>
              <a:rPr sz="2000" b="1" spc="-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отметки</a:t>
            </a:r>
            <a:r>
              <a:rPr sz="2000" b="1" spc="-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15" dirty="0">
                <a:solidFill>
                  <a:srgbClr val="001F5F"/>
                </a:solidFill>
                <a:latin typeface="Cambria"/>
                <a:cs typeface="Cambria"/>
              </a:rPr>
              <a:t>«отлично»</a:t>
            </a:r>
            <a:r>
              <a:rPr sz="2000" b="1" spc="-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по всем</a:t>
            </a:r>
            <a:endParaRPr sz="2000">
              <a:latin typeface="Cambria"/>
              <a:cs typeface="Cambria"/>
            </a:endParaRPr>
          </a:p>
          <a:p>
            <a:pPr marL="12700">
              <a:lnSpc>
                <a:spcPts val="2130"/>
              </a:lnSpc>
            </a:pP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учебным</a:t>
            </a:r>
            <a:r>
              <a:rPr sz="2000" b="1" spc="-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предметам</a:t>
            </a:r>
            <a:r>
              <a:rPr sz="20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и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имеет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25" dirty="0">
                <a:solidFill>
                  <a:srgbClr val="001F5F"/>
                </a:solidFill>
                <a:latin typeface="Cambria"/>
                <a:cs typeface="Cambria"/>
              </a:rPr>
              <a:t>одно</a:t>
            </a:r>
            <a:r>
              <a:rPr sz="2000" b="1" spc="-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из</a:t>
            </a:r>
            <a:r>
              <a:rPr sz="20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следующих</a:t>
            </a:r>
            <a:r>
              <a:rPr sz="2000" b="1" spc="-3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достижений:</a:t>
            </a:r>
            <a:endParaRPr sz="2000">
              <a:latin typeface="Cambria"/>
              <a:cs typeface="Cambria"/>
            </a:endParaRPr>
          </a:p>
          <a:p>
            <a:pPr marL="241300" marR="5080" indent="-228600">
              <a:lnSpc>
                <a:spcPts val="2160"/>
              </a:lnSpc>
              <a:spcBef>
                <a:spcPts val="1030"/>
              </a:spcBef>
              <a:buClr>
                <a:srgbClr val="001F5F"/>
              </a:buClr>
              <a:buFont typeface="Arial MT"/>
              <a:buChar char="•"/>
              <a:tabLst>
                <a:tab pos="295910" algn="l"/>
                <a:tab pos="296545" algn="l"/>
              </a:tabLst>
            </a:pPr>
            <a:r>
              <a:rPr dirty="0"/>
              <a:t>	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сдавал </a:t>
            </a: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ЕГЭ по </a:t>
            </a:r>
            <a:r>
              <a:rPr sz="2000" b="1" spc="-20" dirty="0">
                <a:solidFill>
                  <a:srgbClr val="001F5F"/>
                </a:solidFill>
                <a:latin typeface="Cambria"/>
                <a:cs typeface="Cambria"/>
              </a:rPr>
              <a:t>русскому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языку и 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математике </a:t>
            </a: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профильного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уровня и </a:t>
            </a:r>
            <a:r>
              <a:rPr sz="2000" b="1" spc="-4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набрал не менее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70 баллов </a:t>
            </a: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за каждый,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либо </a:t>
            </a: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набрал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70 баллов </a:t>
            </a: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за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экзамен</a:t>
            </a:r>
            <a:r>
              <a:rPr sz="2000" b="1" spc="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по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20" dirty="0">
                <a:solidFill>
                  <a:srgbClr val="001F5F"/>
                </a:solidFill>
                <a:latin typeface="Cambria"/>
                <a:cs typeface="Cambria"/>
              </a:rPr>
              <a:t>русскому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языку</a:t>
            </a:r>
            <a:r>
              <a:rPr sz="20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и</a:t>
            </a:r>
            <a:r>
              <a:rPr sz="2000" b="1" spc="-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получил</a:t>
            </a:r>
            <a:r>
              <a:rPr sz="2000" b="1" spc="-3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5 баллов</a:t>
            </a:r>
            <a:r>
              <a:rPr sz="2000" b="1" spc="-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по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математике</a:t>
            </a:r>
            <a:endParaRPr sz="2000">
              <a:latin typeface="Cambria"/>
              <a:cs typeface="Cambria"/>
            </a:endParaRPr>
          </a:p>
          <a:p>
            <a:pPr marL="241300">
              <a:lnSpc>
                <a:spcPts val="2130"/>
              </a:lnSpc>
            </a:pP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базового</a:t>
            </a:r>
            <a:r>
              <a:rPr sz="2000" b="1" spc="-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уровня;</a:t>
            </a:r>
            <a:endParaRPr sz="2000">
              <a:latin typeface="Cambria"/>
              <a:cs typeface="Cambri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891127" y="3607759"/>
            <a:ext cx="4170045" cy="3014980"/>
            <a:chOff x="3891127" y="3607759"/>
            <a:chExt cx="4170045" cy="301498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91127" y="3607759"/>
              <a:ext cx="4169705" cy="301435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38599" y="3755986"/>
              <a:ext cx="3657600" cy="2502408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0342" y="84201"/>
            <a:ext cx="8217534" cy="2037714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41300" marR="5080" indent="-228600">
              <a:lnSpc>
                <a:spcPct val="90000"/>
              </a:lnSpc>
              <a:spcBef>
                <a:spcPts val="385"/>
              </a:spcBef>
              <a:buFont typeface="Arial MT"/>
              <a:buChar char="•"/>
              <a:tabLst>
                <a:tab pos="241300" algn="l"/>
              </a:tabLst>
            </a:pPr>
            <a:r>
              <a:rPr sz="2400" b="1" spc="-5" dirty="0">
                <a:solidFill>
                  <a:srgbClr val="C00000"/>
                </a:solidFill>
                <a:latin typeface="Cambria"/>
                <a:cs typeface="Cambria"/>
              </a:rPr>
              <a:t>Золотым</a:t>
            </a:r>
            <a:r>
              <a:rPr sz="2400" b="1" spc="-2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spc="-15" dirty="0">
                <a:solidFill>
                  <a:srgbClr val="C00000"/>
                </a:solidFill>
                <a:latin typeface="Cambria"/>
                <a:cs typeface="Cambria"/>
              </a:rPr>
              <a:t>знаком</a:t>
            </a:r>
            <a:r>
              <a:rPr sz="2400" b="1" spc="-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spc="-15">
                <a:solidFill>
                  <a:srgbClr val="C00000"/>
                </a:solidFill>
                <a:latin typeface="Cambria"/>
                <a:cs typeface="Cambria"/>
              </a:rPr>
              <a:t>«</a:t>
            </a:r>
            <a:r>
              <a:rPr sz="2400" b="1" spc="-15" smtClean="0">
                <a:solidFill>
                  <a:srgbClr val="C00000"/>
                </a:solidFill>
                <a:latin typeface="Cambria"/>
                <a:cs typeface="Cambria"/>
              </a:rPr>
              <a:t>Отличник</a:t>
            </a:r>
            <a:r>
              <a:rPr sz="2400" b="1" spc="-10" smtClean="0">
                <a:solidFill>
                  <a:srgbClr val="C00000"/>
                </a:solidFill>
                <a:latin typeface="Cambria"/>
                <a:cs typeface="Cambria"/>
              </a:rPr>
              <a:t>»</a:t>
            </a:r>
            <a:r>
              <a:rPr sz="2400" b="1" smtClean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spc="-40" dirty="0">
                <a:solidFill>
                  <a:srgbClr val="001F5F"/>
                </a:solidFill>
                <a:latin typeface="Cambria"/>
                <a:cs typeface="Cambria"/>
              </a:rPr>
              <a:t>будут </a:t>
            </a:r>
            <a:r>
              <a:rPr sz="2400" b="1" spc="-3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награждать</a:t>
            </a:r>
            <a:r>
              <a:rPr sz="2400" b="1" spc="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школьников,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у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которых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стоит</a:t>
            </a:r>
            <a:r>
              <a:rPr sz="2400" b="1" spc="2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u="heavy" spc="-2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mbria"/>
                <a:cs typeface="Cambria"/>
              </a:rPr>
              <a:t>отлично</a:t>
            </a:r>
            <a:r>
              <a:rPr sz="2400" b="1" spc="-2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за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все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полугодовые,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годовые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итоговые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оценки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в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Cambria"/>
                <a:cs typeface="Cambria"/>
              </a:rPr>
              <a:t>10-м</a:t>
            </a:r>
            <a:r>
              <a:rPr sz="2400" b="1" spc="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Cambria"/>
                <a:cs typeface="Cambria"/>
              </a:rPr>
              <a:t>и </a:t>
            </a:r>
            <a:r>
              <a:rPr sz="2400" b="1" spc="-51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Cambria"/>
                <a:cs typeface="Cambria"/>
              </a:rPr>
              <a:t>11-м</a:t>
            </a:r>
            <a:r>
              <a:rPr sz="2400" b="1" spc="1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C00000"/>
                </a:solidFill>
                <a:latin typeface="Cambria"/>
                <a:cs typeface="Cambria"/>
              </a:rPr>
              <a:t>классах.</a:t>
            </a:r>
            <a:endParaRPr sz="2400">
              <a:latin typeface="Cambria"/>
              <a:cs typeface="Cambria"/>
            </a:endParaRPr>
          </a:p>
          <a:p>
            <a:pPr marL="241300" marR="332105">
              <a:lnSpc>
                <a:spcPts val="2590"/>
              </a:lnSpc>
              <a:spcBef>
                <a:spcPts val="40"/>
              </a:spcBef>
            </a:pP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Ещё для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получения знака нужно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сдать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экзамены по </a:t>
            </a:r>
            <a:r>
              <a:rPr sz="2400" b="1" spc="-5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обязательным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предметам</a:t>
            </a:r>
            <a:r>
              <a:rPr sz="2400" b="1" spc="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предметам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по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45" dirty="0">
                <a:solidFill>
                  <a:srgbClr val="001F5F"/>
                </a:solidFill>
                <a:latin typeface="Cambria"/>
                <a:cs typeface="Cambria"/>
              </a:rPr>
              <a:t>выбору.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0342" y="4340097"/>
            <a:ext cx="8486775" cy="137922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41300" marR="442595" indent="-228600">
              <a:lnSpc>
                <a:spcPts val="2590"/>
              </a:lnSpc>
              <a:spcBef>
                <a:spcPts val="425"/>
              </a:spcBef>
              <a:buFont typeface="Arial MT"/>
              <a:buChar char="•"/>
              <a:tabLst>
                <a:tab pos="241300" algn="l"/>
              </a:tabLst>
            </a:pPr>
            <a:r>
              <a:rPr sz="2400" b="1" spc="-5" dirty="0">
                <a:solidFill>
                  <a:srgbClr val="C00000"/>
                </a:solidFill>
                <a:latin typeface="Cambria"/>
                <a:cs typeface="Cambria"/>
              </a:rPr>
              <a:t>Серебряный</a:t>
            </a:r>
            <a:r>
              <a:rPr sz="2400" b="1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C00000"/>
                </a:solidFill>
                <a:latin typeface="Cambria"/>
                <a:cs typeface="Cambria"/>
              </a:rPr>
              <a:t>знак</a:t>
            </a:r>
            <a:r>
              <a:rPr sz="2400" b="1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получат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выпускники,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у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которых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не </a:t>
            </a:r>
            <a:r>
              <a:rPr sz="2400" b="1" spc="-5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более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двух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отметок</a:t>
            </a:r>
            <a:r>
              <a:rPr sz="2400" b="1" spc="-1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u="heavy" spc="-1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mbria"/>
                <a:cs typeface="Cambria"/>
              </a:rPr>
              <a:t>хорошо</a:t>
            </a:r>
            <a:r>
              <a:rPr sz="2400" b="1" spc="-1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в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Cambria"/>
                <a:cs typeface="Cambria"/>
              </a:rPr>
              <a:t>10-м</a:t>
            </a:r>
            <a:r>
              <a:rPr sz="2400" b="1" spc="1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Cambria"/>
                <a:cs typeface="Cambria"/>
              </a:rPr>
              <a:t>и</a:t>
            </a:r>
            <a:r>
              <a:rPr sz="2400" b="1" spc="-5" dirty="0">
                <a:solidFill>
                  <a:srgbClr val="C00000"/>
                </a:solidFill>
                <a:latin typeface="Cambria"/>
                <a:cs typeface="Cambria"/>
              </a:rPr>
              <a:t> 11-м</a:t>
            </a:r>
            <a:r>
              <a:rPr sz="2400" b="1" spc="2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C00000"/>
                </a:solidFill>
                <a:latin typeface="Cambria"/>
                <a:cs typeface="Cambria"/>
              </a:rPr>
              <a:t>классах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.</a:t>
            </a:r>
            <a:endParaRPr sz="2400">
              <a:latin typeface="Cambria"/>
              <a:cs typeface="Cambria"/>
            </a:endParaRPr>
          </a:p>
          <a:p>
            <a:pPr marL="241300">
              <a:lnSpc>
                <a:spcPts val="2415"/>
              </a:lnSpc>
            </a:pP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Для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получения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награды</a:t>
            </a:r>
            <a:r>
              <a:rPr sz="24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также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нужно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сдать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экзамены</a:t>
            </a:r>
            <a:endParaRPr sz="2400">
              <a:latin typeface="Cambria"/>
              <a:cs typeface="Cambria"/>
            </a:endParaRPr>
          </a:p>
          <a:p>
            <a:pPr marL="241300">
              <a:lnSpc>
                <a:spcPts val="2735"/>
              </a:lnSpc>
            </a:pP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по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обязательным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предметам</a:t>
            </a:r>
            <a:r>
              <a:rPr sz="2400" b="1" spc="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дисциплинам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по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45" dirty="0">
                <a:solidFill>
                  <a:srgbClr val="001F5F"/>
                </a:solidFill>
                <a:latin typeface="Cambria"/>
                <a:cs typeface="Cambria"/>
              </a:rPr>
              <a:t>выбору.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3039" y="282702"/>
            <a:ext cx="8405495" cy="6236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C00000"/>
                </a:solidFill>
                <a:latin typeface="Cambria"/>
                <a:cs typeface="Cambria"/>
              </a:rPr>
              <a:t>Дополнительные</a:t>
            </a:r>
            <a:r>
              <a:rPr sz="2400" b="1" spc="-2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Cambria"/>
                <a:cs typeface="Cambria"/>
              </a:rPr>
              <a:t>баллы</a:t>
            </a:r>
            <a:r>
              <a:rPr sz="2400" b="1" spc="-1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C00000"/>
                </a:solidFill>
                <a:latin typeface="Cambria"/>
                <a:cs typeface="Cambria"/>
              </a:rPr>
              <a:t>при</a:t>
            </a:r>
            <a:r>
              <a:rPr sz="2400" b="1" spc="-1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C00000"/>
                </a:solidFill>
                <a:latin typeface="Cambria"/>
                <a:cs typeface="Cambria"/>
              </a:rPr>
              <a:t>поступлении</a:t>
            </a:r>
            <a:endParaRPr sz="2400">
              <a:latin typeface="Cambria"/>
              <a:cs typeface="Cambria"/>
            </a:endParaRPr>
          </a:p>
          <a:p>
            <a:pPr marL="12700" marR="259079">
              <a:lnSpc>
                <a:spcPct val="100000"/>
              </a:lnSpc>
            </a:pP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Учтите,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что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официально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установленные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минимальные </a:t>
            </a:r>
            <a:r>
              <a:rPr sz="2400" b="1" spc="-5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баллы для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самых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популярных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 университетов</a:t>
            </a:r>
            <a:r>
              <a:rPr sz="2400" b="1" spc="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страны, 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скорее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формальность,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чем</a:t>
            </a:r>
            <a:r>
              <a:rPr sz="24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руководство</a:t>
            </a:r>
            <a:r>
              <a:rPr sz="24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к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действию.</a:t>
            </a:r>
            <a:endParaRPr sz="2400">
              <a:latin typeface="Cambria"/>
              <a:cs typeface="Cambria"/>
            </a:endParaRPr>
          </a:p>
          <a:p>
            <a:pPr marL="12700" marR="591820">
              <a:lnSpc>
                <a:spcPct val="100000"/>
              </a:lnSpc>
            </a:pP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Нередко</a:t>
            </a:r>
            <a:r>
              <a:rPr sz="2400" b="1" spc="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для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зачисления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на </a:t>
            </a:r>
            <a:r>
              <a:rPr sz="2400" b="1" spc="-30" dirty="0">
                <a:solidFill>
                  <a:srgbClr val="001F5F"/>
                </a:solidFill>
                <a:latin typeface="Cambria"/>
                <a:cs typeface="Cambria"/>
              </a:rPr>
              <a:t>бюджет</a:t>
            </a:r>
            <a:r>
              <a:rPr sz="24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в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таких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ВУЗах</a:t>
            </a:r>
            <a:r>
              <a:rPr sz="24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не </a:t>
            </a:r>
            <a:r>
              <a:rPr sz="2400" b="1" spc="-5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достаточно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100-бальных</a:t>
            </a:r>
            <a:r>
              <a:rPr sz="2400" b="1" spc="4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35" dirty="0">
                <a:solidFill>
                  <a:srgbClr val="001F5F"/>
                </a:solidFill>
                <a:latin typeface="Cambria"/>
                <a:cs typeface="Cambria"/>
              </a:rPr>
              <a:t>результатов.</a:t>
            </a:r>
            <a:endParaRPr sz="2400">
              <a:latin typeface="Cambria"/>
              <a:cs typeface="Cambria"/>
            </a:endParaRPr>
          </a:p>
          <a:p>
            <a:pPr marL="12700" marR="765175">
              <a:lnSpc>
                <a:spcPct val="100000"/>
              </a:lnSpc>
            </a:pP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Борьба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за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бюджетные</a:t>
            </a:r>
            <a:r>
              <a:rPr sz="24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места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 разгорается</a:t>
            </a:r>
            <a:r>
              <a:rPr sz="2400" b="1" spc="3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между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обладателями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золотых</a:t>
            </a:r>
            <a:r>
              <a:rPr sz="2400" b="1" spc="-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медалей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дополнительных</a:t>
            </a:r>
            <a:endParaRPr sz="2400">
              <a:latin typeface="Cambria"/>
              <a:cs typeface="Cambria"/>
            </a:endParaRPr>
          </a:p>
          <a:p>
            <a:pPr marL="12700" marR="41275">
              <a:lnSpc>
                <a:spcPct val="100000"/>
              </a:lnSpc>
              <a:spcBef>
                <a:spcPts val="5"/>
              </a:spcBef>
            </a:pP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баллов,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которые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можно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получить за особые достижения </a:t>
            </a:r>
            <a:r>
              <a:rPr sz="2400" b="1" spc="-5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победы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в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олимпиадах.</a:t>
            </a:r>
            <a:endParaRPr sz="2400">
              <a:latin typeface="Cambria"/>
              <a:cs typeface="Cambria"/>
            </a:endParaRPr>
          </a:p>
          <a:p>
            <a:pPr marL="12700" marR="5080">
              <a:lnSpc>
                <a:spcPct val="100000"/>
              </a:lnSpc>
            </a:pP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В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Cambria"/>
                <a:cs typeface="Cambria"/>
              </a:rPr>
              <a:t>2024</a:t>
            </a:r>
            <a:r>
              <a:rPr sz="2400" b="1" spc="3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spc="-45" dirty="0">
                <a:solidFill>
                  <a:srgbClr val="C00000"/>
                </a:solidFill>
                <a:latin typeface="Cambria"/>
                <a:cs typeface="Cambria"/>
              </a:rPr>
              <a:t>году</a:t>
            </a:r>
            <a:r>
              <a:rPr sz="2400" b="1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утверждены</a:t>
            </a:r>
            <a:r>
              <a:rPr sz="2400" b="1" spc="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Cambria"/>
                <a:cs typeface="Cambria"/>
              </a:rPr>
              <a:t>5</a:t>
            </a:r>
            <a:r>
              <a:rPr sz="2400" b="1" spc="-5" dirty="0">
                <a:solidFill>
                  <a:srgbClr val="C00000"/>
                </a:solidFill>
                <a:latin typeface="Cambria"/>
                <a:cs typeface="Cambria"/>
              </a:rPr>
              <a:t> достижений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,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за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которые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ВУЗы </a:t>
            </a:r>
            <a:r>
              <a:rPr sz="2400" b="1" spc="-5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могут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давать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поступающим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дополнительные</a:t>
            </a:r>
            <a:r>
              <a:rPr sz="2400" b="1" spc="-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баллы:</a:t>
            </a:r>
            <a:endParaRPr sz="2400">
              <a:latin typeface="Cambria"/>
              <a:cs typeface="Cambria"/>
            </a:endParaRPr>
          </a:p>
          <a:p>
            <a:pPr marL="248920" indent="-169545">
              <a:lnSpc>
                <a:spcPct val="100000"/>
              </a:lnSpc>
              <a:buChar char="-"/>
              <a:tabLst>
                <a:tab pos="248920" algn="l"/>
              </a:tabLst>
            </a:pP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идеальное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сочинение;</a:t>
            </a:r>
            <a:endParaRPr sz="2400">
              <a:latin typeface="Cambria"/>
              <a:cs typeface="Cambria"/>
            </a:endParaRPr>
          </a:p>
          <a:p>
            <a:pPr marL="248920" indent="-169545">
              <a:lnSpc>
                <a:spcPct val="100000"/>
              </a:lnSpc>
              <a:buChar char="-"/>
              <a:tabLst>
                <a:tab pos="248920" algn="l"/>
              </a:tabLst>
            </a:pP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золотая</a:t>
            </a:r>
            <a:r>
              <a:rPr sz="2400" b="1" spc="-10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медаль;</a:t>
            </a:r>
            <a:endParaRPr sz="2400">
              <a:latin typeface="Cambria"/>
              <a:cs typeface="Cambria"/>
            </a:endParaRPr>
          </a:p>
          <a:p>
            <a:pPr marL="248920" indent="-169545">
              <a:lnSpc>
                <a:spcPct val="100000"/>
              </a:lnSpc>
              <a:spcBef>
                <a:spcPts val="5"/>
              </a:spcBef>
              <a:buChar char="-"/>
              <a:tabLst>
                <a:tab pos="248920" algn="l"/>
              </a:tabLst>
            </a:pP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СПО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с</a:t>
            </a:r>
            <a:r>
              <a:rPr sz="2400" b="1" spc="-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отличием;</a:t>
            </a:r>
            <a:endParaRPr sz="2400">
              <a:latin typeface="Cambria"/>
              <a:cs typeface="Cambria"/>
            </a:endParaRPr>
          </a:p>
          <a:p>
            <a:pPr marL="248920" indent="-169545">
              <a:lnSpc>
                <a:spcPts val="2845"/>
              </a:lnSpc>
              <a:buChar char="-"/>
              <a:tabLst>
                <a:tab pos="248920" algn="l"/>
              </a:tabLst>
            </a:pP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портфолио</a:t>
            </a:r>
            <a:r>
              <a:rPr sz="2400" b="1" spc="-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с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перечнем</a:t>
            </a:r>
            <a:r>
              <a:rPr sz="24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личных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достижений;</a:t>
            </a:r>
            <a:endParaRPr sz="2400">
              <a:latin typeface="Cambria"/>
              <a:cs typeface="Cambria"/>
            </a:endParaRPr>
          </a:p>
          <a:p>
            <a:pPr marL="248920" indent="-169545">
              <a:lnSpc>
                <a:spcPts val="2845"/>
              </a:lnSpc>
              <a:buChar char="-"/>
              <a:tabLst>
                <a:tab pos="248920" algn="l"/>
              </a:tabLst>
            </a:pP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волонтерство....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55572" y="1093722"/>
            <a:ext cx="6699884" cy="1367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07514" marR="5080" indent="-1695450">
              <a:lnSpc>
                <a:spcPct val="110000"/>
              </a:lnSpc>
              <a:spcBef>
                <a:spcPts val="100"/>
              </a:spcBef>
            </a:pPr>
            <a:r>
              <a:rPr sz="4000" spc="-450" dirty="0">
                <a:solidFill>
                  <a:srgbClr val="921317"/>
                </a:solidFill>
                <a:latin typeface="Arial"/>
                <a:cs typeface="Arial"/>
              </a:rPr>
              <a:t>Планируемые</a:t>
            </a:r>
            <a:r>
              <a:rPr sz="4000" spc="-200" dirty="0">
                <a:solidFill>
                  <a:srgbClr val="921317"/>
                </a:solidFill>
                <a:latin typeface="Arial"/>
                <a:cs typeface="Arial"/>
              </a:rPr>
              <a:t> </a:t>
            </a:r>
            <a:r>
              <a:rPr sz="4000" spc="-434" dirty="0">
                <a:solidFill>
                  <a:srgbClr val="921317"/>
                </a:solidFill>
                <a:latin typeface="Arial"/>
                <a:cs typeface="Arial"/>
              </a:rPr>
              <a:t>изменения</a:t>
            </a:r>
            <a:r>
              <a:rPr sz="4000" spc="-200" dirty="0">
                <a:solidFill>
                  <a:srgbClr val="921317"/>
                </a:solidFill>
                <a:latin typeface="Arial"/>
                <a:cs typeface="Arial"/>
              </a:rPr>
              <a:t> </a:t>
            </a:r>
            <a:r>
              <a:rPr sz="4000" spc="-445" dirty="0">
                <a:solidFill>
                  <a:srgbClr val="921317"/>
                </a:solidFill>
                <a:latin typeface="Arial"/>
                <a:cs typeface="Arial"/>
              </a:rPr>
              <a:t>в</a:t>
            </a:r>
            <a:r>
              <a:rPr sz="4000" spc="-215" dirty="0">
                <a:solidFill>
                  <a:srgbClr val="921317"/>
                </a:solidFill>
                <a:latin typeface="Arial"/>
                <a:cs typeface="Arial"/>
              </a:rPr>
              <a:t> </a:t>
            </a:r>
            <a:r>
              <a:rPr sz="4000" spc="-395" dirty="0">
                <a:solidFill>
                  <a:srgbClr val="921317"/>
                </a:solidFill>
                <a:latin typeface="Arial"/>
                <a:cs typeface="Arial"/>
              </a:rPr>
              <a:t>КИМ  </a:t>
            </a:r>
            <a:r>
              <a:rPr sz="4000" spc="-420" dirty="0">
                <a:solidFill>
                  <a:srgbClr val="921317"/>
                </a:solidFill>
                <a:latin typeface="Arial"/>
                <a:cs typeface="Arial"/>
              </a:rPr>
              <a:t>ЕГ</a:t>
            </a:r>
            <a:r>
              <a:rPr sz="4000" spc="-475" dirty="0">
                <a:solidFill>
                  <a:srgbClr val="921317"/>
                </a:solidFill>
                <a:latin typeface="Arial"/>
                <a:cs typeface="Arial"/>
              </a:rPr>
              <a:t>Э</a:t>
            </a:r>
            <a:r>
              <a:rPr sz="4000" spc="-180" dirty="0">
                <a:solidFill>
                  <a:srgbClr val="921317"/>
                </a:solidFill>
                <a:latin typeface="Arial"/>
                <a:cs typeface="Arial"/>
              </a:rPr>
              <a:t> </a:t>
            </a:r>
            <a:r>
              <a:rPr sz="4000" spc="-450" dirty="0">
                <a:solidFill>
                  <a:srgbClr val="921317"/>
                </a:solidFill>
                <a:latin typeface="Arial"/>
                <a:cs typeface="Arial"/>
              </a:rPr>
              <a:t>в</a:t>
            </a:r>
            <a:r>
              <a:rPr sz="4000" spc="-210" dirty="0">
                <a:solidFill>
                  <a:srgbClr val="921317"/>
                </a:solidFill>
                <a:latin typeface="Arial"/>
                <a:cs typeface="Arial"/>
              </a:rPr>
              <a:t> </a:t>
            </a:r>
            <a:r>
              <a:rPr sz="4000" spc="-409" dirty="0">
                <a:solidFill>
                  <a:srgbClr val="921317"/>
                </a:solidFill>
                <a:latin typeface="Arial"/>
                <a:cs typeface="Arial"/>
              </a:rPr>
              <a:t>202</a:t>
            </a:r>
            <a:r>
              <a:rPr sz="4000" spc="-405" dirty="0">
                <a:solidFill>
                  <a:srgbClr val="921317"/>
                </a:solidFill>
                <a:latin typeface="Arial"/>
                <a:cs typeface="Arial"/>
              </a:rPr>
              <a:t>4</a:t>
            </a:r>
            <a:r>
              <a:rPr sz="4000" spc="-185" dirty="0">
                <a:solidFill>
                  <a:srgbClr val="921317"/>
                </a:solidFill>
                <a:latin typeface="Arial"/>
                <a:cs typeface="Arial"/>
              </a:rPr>
              <a:t> </a:t>
            </a:r>
            <a:r>
              <a:rPr sz="4000" spc="-405" dirty="0">
                <a:solidFill>
                  <a:srgbClr val="921317"/>
                </a:solidFill>
                <a:latin typeface="Arial"/>
                <a:cs typeface="Arial"/>
              </a:rPr>
              <a:t>году</a:t>
            </a:r>
            <a:endParaRPr sz="400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-6350" y="0"/>
            <a:ext cx="9169400" cy="6870700"/>
            <a:chOff x="-6350" y="0"/>
            <a:chExt cx="9169400" cy="687070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121920" cy="6858000"/>
            </a:xfrm>
            <a:custGeom>
              <a:avLst/>
              <a:gdLst/>
              <a:ahLst/>
              <a:cxnLst/>
              <a:rect l="l" t="t" r="r" b="b"/>
              <a:pathLst>
                <a:path w="121920" h="6858000">
                  <a:moveTo>
                    <a:pt x="121777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21777" y="6858000"/>
                  </a:lnTo>
                  <a:lnTo>
                    <a:pt x="121777" y="0"/>
                  </a:lnTo>
                  <a:close/>
                </a:path>
              </a:pathLst>
            </a:custGeom>
            <a:solidFill>
              <a:srgbClr val="9213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121920" cy="6858000"/>
            </a:xfrm>
            <a:custGeom>
              <a:avLst/>
              <a:gdLst/>
              <a:ahLst/>
              <a:cxnLst/>
              <a:rect l="l" t="t" r="r" b="b"/>
              <a:pathLst>
                <a:path w="121920" h="6858000">
                  <a:moveTo>
                    <a:pt x="0" y="6858000"/>
                  </a:moveTo>
                  <a:lnTo>
                    <a:pt x="121777" y="6858000"/>
                  </a:lnTo>
                  <a:lnTo>
                    <a:pt x="121777" y="0"/>
                  </a:lnTo>
                  <a:lnTo>
                    <a:pt x="0" y="0"/>
                  </a:lnTo>
                  <a:lnTo>
                    <a:pt x="0" y="6858000"/>
                  </a:lnTo>
                  <a:close/>
                </a:path>
              </a:pathLst>
            </a:custGeom>
            <a:ln w="12700">
              <a:solidFill>
                <a:srgbClr val="92131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0888" y="4650359"/>
              <a:ext cx="9083675" cy="130810"/>
            </a:xfrm>
            <a:custGeom>
              <a:avLst/>
              <a:gdLst/>
              <a:ahLst/>
              <a:cxnLst/>
              <a:rect l="l" t="t" r="r" b="b"/>
              <a:pathLst>
                <a:path w="9083675" h="130810">
                  <a:moveTo>
                    <a:pt x="0" y="130683"/>
                  </a:moveTo>
                  <a:lnTo>
                    <a:pt x="9083111" y="0"/>
                  </a:lnTo>
                </a:path>
              </a:pathLst>
            </a:custGeom>
            <a:ln w="38100">
              <a:solidFill>
                <a:srgbClr val="92131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62075" y="2711970"/>
              <a:ext cx="6892035" cy="387680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2607" y="293877"/>
            <a:ext cx="83185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921317"/>
                </a:solidFill>
                <a:latin typeface="Times New Roman"/>
                <a:cs typeface="Times New Roman"/>
              </a:rPr>
              <a:t>ЕГЭ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21849" y="293877"/>
            <a:ext cx="256603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15" dirty="0">
                <a:solidFill>
                  <a:srgbClr val="921317"/>
                </a:solidFill>
                <a:latin typeface="Times New Roman"/>
                <a:cs typeface="Times New Roman"/>
              </a:rPr>
              <a:t>Русский</a:t>
            </a:r>
            <a:r>
              <a:rPr sz="3200" b="1" spc="-65" dirty="0">
                <a:solidFill>
                  <a:srgbClr val="921317"/>
                </a:solidFill>
                <a:latin typeface="Times New Roman"/>
                <a:cs typeface="Times New Roman"/>
              </a:rPr>
              <a:t> </a:t>
            </a:r>
            <a:r>
              <a:rPr sz="3200" b="1" spc="-10" dirty="0">
                <a:solidFill>
                  <a:srgbClr val="921317"/>
                </a:solidFill>
                <a:latin typeface="Times New Roman"/>
                <a:cs typeface="Times New Roman"/>
              </a:rPr>
              <a:t>язык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0738" y="1560017"/>
            <a:ext cx="8510905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316230" algn="l"/>
              </a:tabLst>
            </a:pPr>
            <a:r>
              <a:rPr sz="2000" dirty="0">
                <a:latin typeface="Times New Roman"/>
                <a:cs typeface="Times New Roman"/>
              </a:rPr>
              <a:t>В </a:t>
            </a:r>
            <a:r>
              <a:rPr sz="2000" spc="-5" dirty="0">
                <a:latin typeface="Times New Roman"/>
                <a:cs typeface="Times New Roman"/>
              </a:rPr>
              <a:t>заданиях 13 </a:t>
            </a:r>
            <a:r>
              <a:rPr sz="2000" dirty="0">
                <a:latin typeface="Times New Roman"/>
                <a:cs typeface="Times New Roman"/>
              </a:rPr>
              <a:t>и </a:t>
            </a:r>
            <a:r>
              <a:rPr sz="2000" spc="-5" dirty="0">
                <a:latin typeface="Times New Roman"/>
                <a:cs typeface="Times New Roman"/>
              </a:rPr>
              <a:t>14 </a:t>
            </a:r>
            <a:r>
              <a:rPr sz="2000" spc="-10" dirty="0">
                <a:latin typeface="Times New Roman"/>
                <a:cs typeface="Times New Roman"/>
              </a:rPr>
              <a:t>изменены </a:t>
            </a:r>
            <a:r>
              <a:rPr sz="2000" spc="-15" dirty="0">
                <a:latin typeface="Times New Roman"/>
                <a:cs typeface="Times New Roman"/>
              </a:rPr>
              <a:t>формулировка </a:t>
            </a:r>
            <a:r>
              <a:rPr sz="2000" spc="-5" dirty="0">
                <a:latin typeface="Times New Roman"/>
                <a:cs typeface="Times New Roman"/>
              </a:rPr>
              <a:t>задания </a:t>
            </a:r>
            <a:r>
              <a:rPr sz="2000" dirty="0">
                <a:latin typeface="Times New Roman"/>
                <a:cs typeface="Times New Roman"/>
              </a:rPr>
              <a:t>и </a:t>
            </a:r>
            <a:r>
              <a:rPr sz="2000" spc="-5" dirty="0">
                <a:latin typeface="Times New Roman"/>
                <a:cs typeface="Times New Roman"/>
              </a:rPr>
              <a:t>система </a:t>
            </a:r>
            <a:r>
              <a:rPr sz="2000" spc="-10" dirty="0">
                <a:latin typeface="Times New Roman"/>
                <a:cs typeface="Times New Roman"/>
              </a:rPr>
              <a:t>ответов </a:t>
            </a:r>
            <a:r>
              <a:rPr sz="2000" spc="-5" dirty="0">
                <a:latin typeface="Times New Roman"/>
                <a:cs typeface="Times New Roman"/>
              </a:rPr>
              <a:t> (множественный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выбор</a:t>
            </a:r>
            <a:r>
              <a:rPr sz="2000" dirty="0">
                <a:latin typeface="Times New Roman"/>
                <a:cs typeface="Times New Roman"/>
              </a:rPr>
              <a:t> в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виде</a:t>
            </a:r>
            <a:r>
              <a:rPr sz="2000" dirty="0">
                <a:latin typeface="Times New Roman"/>
                <a:cs typeface="Times New Roman"/>
              </a:rPr>
              <a:t> цифр).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Одновременно</a:t>
            </a:r>
            <a:r>
              <a:rPr sz="2000" dirty="0">
                <a:latin typeface="Times New Roman"/>
                <a:cs typeface="Times New Roman"/>
              </a:rPr>
              <a:t> с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этим</a:t>
            </a:r>
            <a:r>
              <a:rPr sz="2000" dirty="0">
                <a:latin typeface="Times New Roman"/>
                <a:cs typeface="Times New Roman"/>
              </a:rPr>
              <a:t> расширен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языковой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материал.</a:t>
            </a:r>
            <a:endParaRPr sz="2000">
              <a:latin typeface="Times New Roman"/>
              <a:cs typeface="Times New Roman"/>
            </a:endParaRPr>
          </a:p>
          <a:p>
            <a:pPr marL="266700" indent="-254635" algn="just">
              <a:lnSpc>
                <a:spcPct val="100000"/>
              </a:lnSpc>
              <a:buAutoNum type="arabicPeriod"/>
              <a:tabLst>
                <a:tab pos="267335" algn="l"/>
              </a:tabLst>
            </a:pPr>
            <a:r>
              <a:rPr sz="2000" spc="-5" dirty="0">
                <a:latin typeface="Times New Roman"/>
                <a:cs typeface="Times New Roman"/>
              </a:rPr>
              <a:t>Изменена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система оценивания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ответов</a:t>
            </a:r>
            <a:r>
              <a:rPr sz="2000" spc="-5" dirty="0">
                <a:latin typeface="Times New Roman"/>
                <a:cs typeface="Times New Roman"/>
              </a:rPr>
              <a:t> на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задания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8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 </a:t>
            </a:r>
            <a:r>
              <a:rPr sz="2000" spc="5" dirty="0">
                <a:latin typeface="Times New Roman"/>
                <a:cs typeface="Times New Roman"/>
              </a:rPr>
              <a:t>26.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0738" y="2779522"/>
            <a:ext cx="718502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84505" algn="l"/>
                <a:tab pos="1818639" algn="l"/>
                <a:tab pos="3661410" algn="l"/>
                <a:tab pos="4787900" algn="l"/>
                <a:tab pos="5386705" algn="l"/>
              </a:tabLst>
            </a:pPr>
            <a:r>
              <a:rPr sz="2000" dirty="0">
                <a:latin typeface="Times New Roman"/>
                <a:cs typeface="Times New Roman"/>
              </a:rPr>
              <a:t>3.	</a:t>
            </a:r>
            <a:r>
              <a:rPr sz="2000" spc="-5" dirty="0">
                <a:latin typeface="Times New Roman"/>
                <a:cs typeface="Times New Roman"/>
              </a:rPr>
              <a:t>Изменена	</a:t>
            </a:r>
            <a:r>
              <a:rPr sz="2000" spc="-15" dirty="0">
                <a:latin typeface="Times New Roman"/>
                <a:cs typeface="Times New Roman"/>
              </a:rPr>
              <a:t>формулировка	</a:t>
            </a:r>
            <a:r>
              <a:rPr sz="2000" spc="-5" dirty="0">
                <a:latin typeface="Times New Roman"/>
                <a:cs typeface="Times New Roman"/>
              </a:rPr>
              <a:t>задания	</a:t>
            </a:r>
            <a:r>
              <a:rPr sz="2000" dirty="0">
                <a:latin typeface="Times New Roman"/>
                <a:cs typeface="Times New Roman"/>
              </a:rPr>
              <a:t>27.	</a:t>
            </a:r>
            <a:r>
              <a:rPr sz="2000" spc="-5" dirty="0">
                <a:latin typeface="Times New Roman"/>
                <a:cs typeface="Times New Roman"/>
              </a:rPr>
              <a:t>Предполагается,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13293" y="2779522"/>
            <a:ext cx="10699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57225" algn="l"/>
              </a:tabLst>
            </a:pPr>
            <a:r>
              <a:rPr sz="2000" dirty="0">
                <a:latin typeface="Times New Roman"/>
                <a:cs typeface="Times New Roman"/>
              </a:rPr>
              <a:t>ч</a:t>
            </a:r>
            <a:r>
              <a:rPr sz="2000" spc="-40" dirty="0">
                <a:latin typeface="Times New Roman"/>
                <a:cs typeface="Times New Roman"/>
              </a:rPr>
              <a:t>т</a:t>
            </a:r>
            <a:r>
              <a:rPr sz="2000" dirty="0">
                <a:latin typeface="Times New Roman"/>
                <a:cs typeface="Times New Roman"/>
              </a:rPr>
              <a:t>о	</a:t>
            </a:r>
            <a:r>
              <a:rPr sz="2000" spc="-5" dirty="0">
                <a:latin typeface="Times New Roman"/>
                <a:cs typeface="Times New Roman"/>
              </a:rPr>
              <a:t>при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70738" y="3084702"/>
            <a:ext cx="851090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2246630" algn="l"/>
                <a:tab pos="3623310" algn="l"/>
                <a:tab pos="5013325" algn="l"/>
                <a:tab pos="5984240" algn="l"/>
              </a:tabLst>
            </a:pPr>
            <a:r>
              <a:rPr sz="2000" spc="-100" dirty="0">
                <a:latin typeface="Times New Roman"/>
                <a:cs typeface="Times New Roman"/>
              </a:rPr>
              <a:t>к</a:t>
            </a:r>
            <a:r>
              <a:rPr sz="2000" spc="-45" dirty="0">
                <a:latin typeface="Times New Roman"/>
                <a:cs typeface="Times New Roman"/>
              </a:rPr>
              <a:t>о</a:t>
            </a:r>
            <a:r>
              <a:rPr sz="2000" spc="-10" dirty="0">
                <a:latin typeface="Times New Roman"/>
                <a:cs typeface="Times New Roman"/>
              </a:rPr>
              <a:t>м</a:t>
            </a:r>
            <a:r>
              <a:rPr sz="2000" dirty="0">
                <a:latin typeface="Times New Roman"/>
                <a:cs typeface="Times New Roman"/>
              </a:rPr>
              <a:t>мент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р</a:t>
            </a:r>
            <a:r>
              <a:rPr sz="2000" spc="10" dirty="0">
                <a:latin typeface="Times New Roman"/>
                <a:cs typeface="Times New Roman"/>
              </a:rPr>
              <a:t>о</a:t>
            </a:r>
            <a:r>
              <a:rPr sz="2000" spc="-25" dirty="0">
                <a:latin typeface="Times New Roman"/>
                <a:cs typeface="Times New Roman"/>
              </a:rPr>
              <a:t>в</a:t>
            </a:r>
            <a:r>
              <a:rPr sz="2000" spc="-15" dirty="0">
                <a:latin typeface="Times New Roman"/>
                <a:cs typeface="Times New Roman"/>
              </a:rPr>
              <a:t>а</a:t>
            </a:r>
            <a:r>
              <a:rPr sz="2000" spc="-5" dirty="0">
                <a:latin typeface="Times New Roman"/>
                <a:cs typeface="Times New Roman"/>
              </a:rPr>
              <a:t>ни</a:t>
            </a:r>
            <a:r>
              <a:rPr sz="2000" dirty="0">
                <a:latin typeface="Times New Roman"/>
                <a:cs typeface="Times New Roman"/>
              </a:rPr>
              <a:t>и	</a:t>
            </a:r>
            <a:r>
              <a:rPr sz="2000" spc="-5" dirty="0">
                <a:latin typeface="Times New Roman"/>
                <a:cs typeface="Times New Roman"/>
              </a:rPr>
              <a:t>пр</a:t>
            </a:r>
            <a:r>
              <a:rPr sz="2000" spc="5" dirty="0">
                <a:latin typeface="Times New Roman"/>
                <a:cs typeface="Times New Roman"/>
              </a:rPr>
              <a:t>о</a:t>
            </a:r>
            <a:r>
              <a:rPr sz="2000" spc="-50" dirty="0">
                <a:latin typeface="Times New Roman"/>
                <a:cs typeface="Times New Roman"/>
              </a:rPr>
              <a:t>б</a:t>
            </a:r>
            <a:r>
              <a:rPr sz="2000" dirty="0">
                <a:latin typeface="Times New Roman"/>
                <a:cs typeface="Times New Roman"/>
              </a:rPr>
              <a:t>л</a:t>
            </a:r>
            <a:r>
              <a:rPr sz="2000" spc="-20" dirty="0">
                <a:latin typeface="Times New Roman"/>
                <a:cs typeface="Times New Roman"/>
              </a:rPr>
              <a:t>е</a:t>
            </a:r>
            <a:r>
              <a:rPr sz="2000" dirty="0">
                <a:latin typeface="Times New Roman"/>
                <a:cs typeface="Times New Roman"/>
              </a:rPr>
              <a:t>мы	</a:t>
            </a:r>
            <a:r>
              <a:rPr sz="2000" spc="-5" dirty="0">
                <a:latin typeface="Times New Roman"/>
                <a:cs typeface="Times New Roman"/>
              </a:rPr>
              <a:t>и</a:t>
            </a:r>
            <a:r>
              <a:rPr sz="2000" spc="-45" dirty="0">
                <a:latin typeface="Times New Roman"/>
                <a:cs typeface="Times New Roman"/>
              </a:rPr>
              <a:t>с</a:t>
            </a:r>
            <a:r>
              <a:rPr sz="2000" spc="-70" dirty="0">
                <a:latin typeface="Times New Roman"/>
                <a:cs typeface="Times New Roman"/>
              </a:rPr>
              <a:t>хо</a:t>
            </a:r>
            <a:r>
              <a:rPr sz="2000" dirty="0">
                <a:latin typeface="Times New Roman"/>
                <a:cs typeface="Times New Roman"/>
              </a:rPr>
              <a:t>дн</a:t>
            </a:r>
            <a:r>
              <a:rPr sz="2000" spc="-10" dirty="0">
                <a:latin typeface="Times New Roman"/>
                <a:cs typeface="Times New Roman"/>
              </a:rPr>
              <a:t>о</a:t>
            </a:r>
            <a:r>
              <a:rPr sz="2000" spc="-55" dirty="0">
                <a:latin typeface="Times New Roman"/>
                <a:cs typeface="Times New Roman"/>
              </a:rPr>
              <a:t>г</a:t>
            </a:r>
            <a:r>
              <a:rPr sz="2000" dirty="0">
                <a:latin typeface="Times New Roman"/>
                <a:cs typeface="Times New Roman"/>
              </a:rPr>
              <a:t>о	те</a:t>
            </a:r>
            <a:r>
              <a:rPr sz="2000" spc="-55" dirty="0">
                <a:latin typeface="Times New Roman"/>
                <a:cs typeface="Times New Roman"/>
              </a:rPr>
              <a:t>к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20" dirty="0">
                <a:latin typeface="Times New Roman"/>
                <a:cs typeface="Times New Roman"/>
              </a:rPr>
              <a:t>т</a:t>
            </a:r>
            <a:r>
              <a:rPr sz="2000" dirty="0">
                <a:latin typeface="Times New Roman"/>
                <a:cs typeface="Times New Roman"/>
              </a:rPr>
              <a:t>а	</a:t>
            </a:r>
            <a:r>
              <a:rPr sz="2000" spc="-5" dirty="0">
                <a:latin typeface="Times New Roman"/>
                <a:cs typeface="Times New Roman"/>
              </a:rPr>
              <a:t>пример</a:t>
            </a:r>
            <a:r>
              <a:rPr sz="2000" dirty="0">
                <a:latin typeface="Times New Roman"/>
                <a:cs typeface="Times New Roman"/>
              </a:rPr>
              <a:t>ы-</a:t>
            </a:r>
            <a:r>
              <a:rPr sz="2000" spc="-5" dirty="0">
                <a:latin typeface="Times New Roman"/>
                <a:cs typeface="Times New Roman"/>
              </a:rPr>
              <a:t>и</a:t>
            </a:r>
            <a:r>
              <a:rPr sz="2000" spc="-10" dirty="0">
                <a:latin typeface="Times New Roman"/>
                <a:cs typeface="Times New Roman"/>
              </a:rPr>
              <a:t>л</a:t>
            </a:r>
            <a:r>
              <a:rPr sz="2000" dirty="0">
                <a:latin typeface="Times New Roman"/>
                <a:cs typeface="Times New Roman"/>
              </a:rPr>
              <a:t>люс</a:t>
            </a:r>
            <a:r>
              <a:rPr sz="2000" spc="20" dirty="0">
                <a:latin typeface="Times New Roman"/>
                <a:cs typeface="Times New Roman"/>
              </a:rPr>
              <a:t>т</a:t>
            </a:r>
            <a:r>
              <a:rPr sz="2000" dirty="0">
                <a:latin typeface="Times New Roman"/>
                <a:cs typeface="Times New Roman"/>
              </a:rPr>
              <a:t>рации  </a:t>
            </a:r>
            <a:r>
              <a:rPr sz="2000" spc="-5" dirty="0">
                <a:latin typeface="Times New Roman"/>
                <a:cs typeface="Times New Roman"/>
              </a:rPr>
              <a:t>являются</a:t>
            </a:r>
            <a:r>
              <a:rPr sz="2000" spc="3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неотъемлемой</a:t>
            </a:r>
            <a:r>
              <a:rPr sz="2000" spc="3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частью</a:t>
            </a:r>
            <a:r>
              <a:rPr sz="2000" spc="3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пояснений</a:t>
            </a:r>
            <a:r>
              <a:rPr sz="2000" spc="3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</a:t>
            </a:r>
            <a:r>
              <a:rPr sz="2000" spc="3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ним.</a:t>
            </a:r>
            <a:r>
              <a:rPr sz="2000" spc="32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Уточнено</a:t>
            </a:r>
            <a:r>
              <a:rPr sz="2000" spc="3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также</a:t>
            </a:r>
            <a:r>
              <a:rPr sz="2000" spc="3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понятие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70738" y="3694302"/>
            <a:ext cx="36766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68425" algn="l"/>
                <a:tab pos="3079115" algn="l"/>
              </a:tabLst>
            </a:pPr>
            <a:r>
              <a:rPr sz="2000" dirty="0">
                <a:latin typeface="Times New Roman"/>
                <a:cs typeface="Times New Roman"/>
              </a:rPr>
              <a:t>ана</a:t>
            </a:r>
            <a:r>
              <a:rPr sz="2000" spc="10" dirty="0">
                <a:latin typeface="Times New Roman"/>
                <a:cs typeface="Times New Roman"/>
              </a:rPr>
              <a:t>л</a:t>
            </a:r>
            <a:r>
              <a:rPr sz="2000" spc="-5" dirty="0">
                <a:latin typeface="Times New Roman"/>
                <a:cs typeface="Times New Roman"/>
              </a:rPr>
              <a:t>из</a:t>
            </a:r>
            <a:r>
              <a:rPr sz="2000" dirty="0">
                <a:latin typeface="Times New Roman"/>
                <a:cs typeface="Times New Roman"/>
              </a:rPr>
              <a:t>а	смыс</a:t>
            </a:r>
            <a:r>
              <a:rPr sz="2000" spc="-10" dirty="0">
                <a:latin typeface="Times New Roman"/>
                <a:cs typeface="Times New Roman"/>
              </a:rPr>
              <a:t>л</a:t>
            </a:r>
            <a:r>
              <a:rPr sz="2000" dirty="0">
                <a:latin typeface="Times New Roman"/>
                <a:cs typeface="Times New Roman"/>
              </a:rPr>
              <a:t>овой	с</a:t>
            </a:r>
            <a:r>
              <a:rPr sz="2000" spc="-25" dirty="0">
                <a:latin typeface="Times New Roman"/>
                <a:cs typeface="Times New Roman"/>
              </a:rPr>
              <a:t>в</a:t>
            </a:r>
            <a:r>
              <a:rPr sz="2000" dirty="0">
                <a:latin typeface="Times New Roman"/>
                <a:cs typeface="Times New Roman"/>
              </a:rPr>
              <a:t>язи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0738" y="3999102"/>
            <a:ext cx="352425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47595" algn="l"/>
              </a:tabLst>
            </a:pPr>
            <a:r>
              <a:rPr sz="2000" dirty="0">
                <a:latin typeface="Times New Roman"/>
                <a:cs typeface="Times New Roman"/>
              </a:rPr>
              <a:t>«Проанализируйте	</a:t>
            </a:r>
            <a:r>
              <a:rPr sz="2000" spc="-5" dirty="0">
                <a:latin typeface="Times New Roman"/>
                <a:cs typeface="Times New Roman"/>
              </a:rPr>
              <a:t>указанную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164584" y="3694302"/>
            <a:ext cx="471805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70205">
              <a:lnSpc>
                <a:spcPct val="100000"/>
              </a:lnSpc>
              <a:spcBef>
                <a:spcPts val="100"/>
              </a:spcBef>
              <a:tabLst>
                <a:tab pos="1550035" algn="l"/>
                <a:tab pos="1604645" algn="l"/>
                <a:tab pos="2409825" algn="l"/>
                <a:tab pos="3411220" algn="l"/>
              </a:tabLst>
            </a:pPr>
            <a:r>
              <a:rPr sz="2000" dirty="0">
                <a:latin typeface="Times New Roman"/>
                <a:cs typeface="Times New Roman"/>
              </a:rPr>
              <a:t>между		</a:t>
            </a:r>
            <a:r>
              <a:rPr sz="2000" spc="-5" dirty="0">
                <a:latin typeface="Times New Roman"/>
                <a:cs typeface="Times New Roman"/>
              </a:rPr>
              <a:t>примерами-иллюстрациями: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смысл</a:t>
            </a:r>
            <a:r>
              <a:rPr sz="2000" spc="10" dirty="0">
                <a:latin typeface="Times New Roman"/>
                <a:cs typeface="Times New Roman"/>
              </a:rPr>
              <a:t>о</a:t>
            </a:r>
            <a:r>
              <a:rPr sz="2000" spc="-75" dirty="0">
                <a:latin typeface="Times New Roman"/>
                <a:cs typeface="Times New Roman"/>
              </a:rPr>
              <a:t>в</a:t>
            </a:r>
            <a:r>
              <a:rPr sz="2000" dirty="0">
                <a:latin typeface="Times New Roman"/>
                <a:cs typeface="Times New Roman"/>
              </a:rPr>
              <a:t>ую	с</a:t>
            </a:r>
            <a:r>
              <a:rPr sz="2000" spc="-25" dirty="0">
                <a:latin typeface="Times New Roman"/>
                <a:cs typeface="Times New Roman"/>
              </a:rPr>
              <a:t>в</a:t>
            </a:r>
            <a:r>
              <a:rPr sz="2000" dirty="0">
                <a:latin typeface="Times New Roman"/>
                <a:cs typeface="Times New Roman"/>
              </a:rPr>
              <a:t>язь	между	</a:t>
            </a:r>
            <a:r>
              <a:rPr sz="2000" spc="-5" dirty="0">
                <a:latin typeface="Times New Roman"/>
                <a:cs typeface="Times New Roman"/>
              </a:rPr>
              <a:t>п</a:t>
            </a:r>
            <a:r>
              <a:rPr sz="2000" spc="-15" dirty="0">
                <a:latin typeface="Times New Roman"/>
                <a:cs typeface="Times New Roman"/>
              </a:rPr>
              <a:t>р</a:t>
            </a:r>
            <a:r>
              <a:rPr sz="2000" spc="-5" dirty="0">
                <a:latin typeface="Times New Roman"/>
                <a:cs typeface="Times New Roman"/>
              </a:rPr>
              <a:t>имер</a:t>
            </a:r>
            <a:r>
              <a:rPr sz="2000" spc="-15" dirty="0">
                <a:latin typeface="Times New Roman"/>
                <a:cs typeface="Times New Roman"/>
              </a:rPr>
              <a:t>а</a:t>
            </a:r>
            <a:r>
              <a:rPr sz="2000" dirty="0">
                <a:latin typeface="Times New Roman"/>
                <a:cs typeface="Times New Roman"/>
              </a:rPr>
              <a:t>ми-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70738" y="4303852"/>
            <a:ext cx="8510905" cy="1855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иллюстрациями». Обоснование </a:t>
            </a:r>
            <a:r>
              <a:rPr sz="2000" spc="-5" dirty="0">
                <a:latin typeface="Times New Roman"/>
                <a:cs typeface="Times New Roman"/>
              </a:rPr>
              <a:t>собственного мнения </a:t>
            </a:r>
            <a:r>
              <a:rPr sz="2000" spc="-10" dirty="0">
                <a:latin typeface="Times New Roman"/>
                <a:cs typeface="Times New Roman"/>
              </a:rPr>
              <a:t>экзаменуемого </a:t>
            </a:r>
            <a:r>
              <a:rPr sz="2000" spc="-15" dirty="0">
                <a:latin typeface="Times New Roman"/>
                <a:cs typeface="Times New Roman"/>
              </a:rPr>
              <a:t>требует </a:t>
            </a:r>
            <a:r>
              <a:rPr sz="2000" spc="-10" dirty="0">
                <a:latin typeface="Times New Roman"/>
                <a:cs typeface="Times New Roman"/>
              </a:rPr>
              <a:t> включения </a:t>
            </a:r>
            <a:r>
              <a:rPr sz="2000" spc="-5" dirty="0">
                <a:latin typeface="Times New Roman"/>
                <a:cs typeface="Times New Roman"/>
              </a:rPr>
              <a:t>примера-аргумента, опирающегося на </a:t>
            </a:r>
            <a:r>
              <a:rPr sz="2000" dirty="0">
                <a:latin typeface="Times New Roman"/>
                <a:cs typeface="Times New Roman"/>
              </a:rPr>
              <a:t>жизненный, </a:t>
            </a:r>
            <a:r>
              <a:rPr sz="2000" spc="-5" dirty="0">
                <a:latin typeface="Times New Roman"/>
                <a:cs typeface="Times New Roman"/>
              </a:rPr>
              <a:t>читательский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или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историко-культурный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опыт </a:t>
            </a:r>
            <a:r>
              <a:rPr sz="2000" spc="-10" dirty="0">
                <a:latin typeface="Times New Roman"/>
                <a:cs typeface="Times New Roman"/>
              </a:rPr>
              <a:t>экзаменуемого.</a:t>
            </a:r>
            <a:endParaRPr sz="2000">
              <a:latin typeface="Times New Roman"/>
              <a:cs typeface="Times New Roman"/>
            </a:endParaRPr>
          </a:p>
          <a:p>
            <a:pPr marL="266700" indent="-254635" algn="just">
              <a:lnSpc>
                <a:spcPct val="100000"/>
              </a:lnSpc>
              <a:buAutoNum type="arabicPeriod" startAt="4"/>
              <a:tabLst>
                <a:tab pos="267335" algn="l"/>
              </a:tabLst>
            </a:pPr>
            <a:r>
              <a:rPr sz="2000" spc="-10" dirty="0">
                <a:latin typeface="Times New Roman"/>
                <a:cs typeface="Times New Roman"/>
              </a:rPr>
              <a:t>Скорректированы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критерии </a:t>
            </a:r>
            <a:r>
              <a:rPr sz="2000" spc="-5" dirty="0">
                <a:latin typeface="Times New Roman"/>
                <a:cs typeface="Times New Roman"/>
              </a:rPr>
              <a:t>оценивания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выполнения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задания</a:t>
            </a:r>
            <a:r>
              <a:rPr sz="2000" spc="5" dirty="0">
                <a:latin typeface="Times New Roman"/>
                <a:cs typeface="Times New Roman"/>
              </a:rPr>
              <a:t> 27.</a:t>
            </a:r>
            <a:endParaRPr sz="2000">
              <a:latin typeface="Times New Roman"/>
              <a:cs typeface="Times New Roman"/>
            </a:endParaRPr>
          </a:p>
          <a:p>
            <a:pPr marL="281940" indent="-269875" algn="just">
              <a:lnSpc>
                <a:spcPct val="100000"/>
              </a:lnSpc>
              <a:spcBef>
                <a:spcPts val="5"/>
              </a:spcBef>
              <a:buAutoNum type="arabicPeriod" startAt="4"/>
              <a:tabLst>
                <a:tab pos="282575" algn="l"/>
              </a:tabLst>
            </a:pPr>
            <a:r>
              <a:rPr sz="2000" spc="-10" dirty="0">
                <a:latin typeface="Times New Roman"/>
                <a:cs typeface="Times New Roman"/>
              </a:rPr>
              <a:t>Максимальный</a:t>
            </a:r>
            <a:r>
              <a:rPr sz="2000" spc="1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первичный</a:t>
            </a:r>
            <a:r>
              <a:rPr sz="2000" spc="1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балл</a:t>
            </a:r>
            <a:r>
              <a:rPr sz="2000" spc="1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за</a:t>
            </a:r>
            <a:r>
              <a:rPr sz="2000" spc="1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выполнение</a:t>
            </a:r>
            <a:r>
              <a:rPr sz="2000" spc="1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работы</a:t>
            </a:r>
            <a:r>
              <a:rPr sz="2000" spc="11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изменѐн</a:t>
            </a:r>
            <a:r>
              <a:rPr sz="2000" spc="10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с</a:t>
            </a:r>
            <a:r>
              <a:rPr sz="2000" b="1" spc="11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54</a:t>
            </a:r>
            <a:r>
              <a:rPr sz="2000" b="1" spc="12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до</a:t>
            </a:r>
            <a:r>
              <a:rPr sz="2000" b="1" spc="125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50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b="1" spc="-5" dirty="0">
                <a:latin typeface="Times New Roman"/>
                <a:cs typeface="Times New Roman"/>
              </a:rPr>
              <a:t>баллов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-6350" y="0"/>
            <a:ext cx="134620" cy="6870700"/>
            <a:chOff x="-6350" y="0"/>
            <a:chExt cx="134620" cy="6870700"/>
          </a:xfrm>
        </p:grpSpPr>
        <p:sp>
          <p:nvSpPr>
            <p:cNvPr id="13" name="object 13"/>
            <p:cNvSpPr/>
            <p:nvPr/>
          </p:nvSpPr>
          <p:spPr>
            <a:xfrm>
              <a:off x="0" y="0"/>
              <a:ext cx="121920" cy="6858000"/>
            </a:xfrm>
            <a:custGeom>
              <a:avLst/>
              <a:gdLst/>
              <a:ahLst/>
              <a:cxnLst/>
              <a:rect l="l" t="t" r="r" b="b"/>
              <a:pathLst>
                <a:path w="121920" h="6858000">
                  <a:moveTo>
                    <a:pt x="121777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21777" y="6858000"/>
                  </a:lnTo>
                  <a:lnTo>
                    <a:pt x="121777" y="0"/>
                  </a:lnTo>
                  <a:close/>
                </a:path>
              </a:pathLst>
            </a:custGeom>
            <a:solidFill>
              <a:srgbClr val="9213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0" y="0"/>
              <a:ext cx="121920" cy="6858000"/>
            </a:xfrm>
            <a:custGeom>
              <a:avLst/>
              <a:gdLst/>
              <a:ahLst/>
              <a:cxnLst/>
              <a:rect l="l" t="t" r="r" b="b"/>
              <a:pathLst>
                <a:path w="121920" h="6858000">
                  <a:moveTo>
                    <a:pt x="0" y="6858000"/>
                  </a:moveTo>
                  <a:lnTo>
                    <a:pt x="121777" y="6858000"/>
                  </a:lnTo>
                  <a:lnTo>
                    <a:pt x="121777" y="0"/>
                  </a:lnTo>
                  <a:lnTo>
                    <a:pt x="0" y="0"/>
                  </a:lnTo>
                  <a:lnTo>
                    <a:pt x="0" y="6858000"/>
                  </a:lnTo>
                  <a:close/>
                </a:path>
              </a:pathLst>
            </a:custGeom>
            <a:ln w="12700">
              <a:solidFill>
                <a:srgbClr val="92131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2607" y="293877"/>
            <a:ext cx="442150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41550" algn="l"/>
              </a:tabLst>
            </a:pPr>
            <a:r>
              <a:rPr dirty="0">
                <a:solidFill>
                  <a:srgbClr val="921317"/>
                </a:solidFill>
                <a:latin typeface="Times New Roman"/>
                <a:cs typeface="Times New Roman"/>
              </a:rPr>
              <a:t>ЕГЭ	</a:t>
            </a:r>
            <a:r>
              <a:rPr spc="-15" dirty="0">
                <a:solidFill>
                  <a:srgbClr val="921317"/>
                </a:solidFill>
                <a:latin typeface="Times New Roman"/>
                <a:cs typeface="Times New Roman"/>
              </a:rPr>
              <a:t>Литература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9448" y="1204340"/>
            <a:ext cx="8458200" cy="4904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715" algn="just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285750" algn="l"/>
              </a:tabLst>
            </a:pPr>
            <a:r>
              <a:rPr sz="2000" dirty="0">
                <a:latin typeface="Times New Roman"/>
                <a:cs typeface="Times New Roman"/>
              </a:rPr>
              <a:t>Сокращено </a:t>
            </a:r>
            <a:r>
              <a:rPr sz="2000" spc="-25" dirty="0">
                <a:latin typeface="Times New Roman"/>
                <a:cs typeface="Times New Roman"/>
              </a:rPr>
              <a:t>кол-во </a:t>
            </a:r>
            <a:r>
              <a:rPr sz="2000" spc="-5" dirty="0">
                <a:latin typeface="Times New Roman"/>
                <a:cs typeface="Times New Roman"/>
              </a:rPr>
              <a:t>заданий </a:t>
            </a:r>
            <a:r>
              <a:rPr sz="2000" spc="-10" dirty="0">
                <a:latin typeface="Times New Roman"/>
                <a:cs typeface="Times New Roman"/>
              </a:rPr>
              <a:t>базового </a:t>
            </a:r>
            <a:r>
              <a:rPr sz="2000" spc="-5" dirty="0">
                <a:latin typeface="Times New Roman"/>
                <a:cs typeface="Times New Roman"/>
              </a:rPr>
              <a:t>уровня сложности </a:t>
            </a:r>
            <a:r>
              <a:rPr sz="2000" dirty="0">
                <a:latin typeface="Times New Roman"/>
                <a:cs typeface="Times New Roman"/>
              </a:rPr>
              <a:t>с </a:t>
            </a:r>
            <a:r>
              <a:rPr sz="2000" spc="-10" dirty="0">
                <a:latin typeface="Times New Roman"/>
                <a:cs typeface="Times New Roman"/>
              </a:rPr>
              <a:t>кратким </a:t>
            </a:r>
            <a:r>
              <a:rPr sz="2000" spc="-20" dirty="0">
                <a:latin typeface="Times New Roman"/>
                <a:cs typeface="Times New Roman"/>
              </a:rPr>
              <a:t>ответом 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(с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7 до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6).</a:t>
            </a:r>
            <a:endParaRPr sz="20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buAutoNum type="arabicPeriod"/>
              <a:tabLst>
                <a:tab pos="461645" algn="l"/>
              </a:tabLst>
            </a:pPr>
            <a:r>
              <a:rPr sz="2000" spc="-15" dirty="0">
                <a:latin typeface="Times New Roman"/>
                <a:cs typeface="Times New Roman"/>
              </a:rPr>
              <a:t>Уточнена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тема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сочинения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11.4: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вместо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формулировки,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дающей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экзаменуемому </a:t>
            </a:r>
            <a:r>
              <a:rPr sz="2000" spc="-5" dirty="0">
                <a:latin typeface="Times New Roman"/>
                <a:cs typeface="Times New Roman"/>
              </a:rPr>
              <a:t>возможность </a:t>
            </a:r>
            <a:r>
              <a:rPr sz="2000" spc="-15" dirty="0">
                <a:latin typeface="Times New Roman"/>
                <a:cs typeface="Times New Roman"/>
              </a:rPr>
              <a:t>привлекать </a:t>
            </a:r>
            <a:r>
              <a:rPr sz="2000" dirty="0">
                <a:latin typeface="Times New Roman"/>
                <a:cs typeface="Times New Roman"/>
              </a:rPr>
              <a:t>любые </a:t>
            </a:r>
            <a:r>
              <a:rPr sz="2000" spc="-5" dirty="0">
                <a:latin typeface="Times New Roman"/>
                <a:cs typeface="Times New Roman"/>
              </a:rPr>
              <a:t>произведения для </a:t>
            </a:r>
            <a:r>
              <a:rPr sz="2000" dirty="0">
                <a:latin typeface="Times New Roman"/>
                <a:cs typeface="Times New Roman"/>
              </a:rPr>
              <a:t>раскрытия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темы,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формулировку</a:t>
            </a:r>
            <a:r>
              <a:rPr sz="2000" spc="-10" dirty="0">
                <a:latin typeface="Times New Roman"/>
                <a:cs typeface="Times New Roman"/>
              </a:rPr>
              <a:t> включены</a:t>
            </a:r>
            <a:r>
              <a:rPr sz="2000" spc="-5" dirty="0">
                <a:latin typeface="Times New Roman"/>
                <a:cs typeface="Times New Roman"/>
              </a:rPr>
              <a:t> имена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трѐх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писателей-классиков,</a:t>
            </a:r>
            <a:r>
              <a:rPr sz="2000" spc="48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из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которых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требуется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выбрать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одного.</a:t>
            </a:r>
            <a:endParaRPr sz="2000">
              <a:latin typeface="Times New Roman"/>
              <a:cs typeface="Times New Roman"/>
            </a:endParaRPr>
          </a:p>
          <a:p>
            <a:pPr marL="368935" indent="-356870" algn="just">
              <a:lnSpc>
                <a:spcPct val="100000"/>
              </a:lnSpc>
              <a:buAutoNum type="arabicPeriod"/>
              <a:tabLst>
                <a:tab pos="369570" algn="l"/>
              </a:tabLst>
            </a:pPr>
            <a:r>
              <a:rPr sz="2000" spc="5" dirty="0">
                <a:latin typeface="Times New Roman"/>
                <a:cs typeface="Times New Roman"/>
              </a:rPr>
              <a:t>Внесены </a:t>
            </a:r>
            <a:r>
              <a:rPr sz="2000" spc="30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коррективы</a:t>
            </a:r>
            <a:r>
              <a:rPr sz="2000" spc="8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8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критерии</a:t>
            </a:r>
            <a:r>
              <a:rPr sz="2000" spc="79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оценивания</a:t>
            </a:r>
            <a:r>
              <a:rPr sz="2000" spc="80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выполнения</a:t>
            </a:r>
            <a:r>
              <a:rPr sz="2000" spc="8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заданий</a:t>
            </a:r>
            <a:r>
              <a:rPr sz="2000" spc="7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Times New Roman"/>
                <a:cs typeface="Times New Roman"/>
              </a:rPr>
              <a:t>развѐрнутым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ответом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(в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части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повышения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требований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грамотности):</a:t>
            </a:r>
            <a:endParaRPr sz="2000">
              <a:latin typeface="Times New Roman"/>
              <a:cs typeface="Times New Roman"/>
            </a:endParaRPr>
          </a:p>
          <a:p>
            <a:pPr marL="12700" marR="5715">
              <a:lnSpc>
                <a:spcPct val="100000"/>
              </a:lnSpc>
              <a:buChar char="-"/>
              <a:tabLst>
                <a:tab pos="324485" algn="l"/>
                <a:tab pos="325120" algn="l"/>
                <a:tab pos="1529080" algn="l"/>
                <a:tab pos="2613025" algn="l"/>
                <a:tab pos="4107815" algn="l"/>
                <a:tab pos="5653405" algn="l"/>
                <a:tab pos="6743700" algn="l"/>
                <a:tab pos="7738745" algn="l"/>
              </a:tabLst>
            </a:pPr>
            <a:r>
              <a:rPr sz="2000" dirty="0">
                <a:latin typeface="Times New Roman"/>
                <a:cs typeface="Times New Roman"/>
              </a:rPr>
              <a:t>у</a:t>
            </a:r>
            <a:r>
              <a:rPr sz="2000" spc="-45" dirty="0">
                <a:latin typeface="Times New Roman"/>
                <a:cs typeface="Times New Roman"/>
              </a:rPr>
              <a:t>т</a:t>
            </a:r>
            <a:r>
              <a:rPr sz="2000" spc="-55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чне</a:t>
            </a:r>
            <a:r>
              <a:rPr sz="2000" spc="-10" dirty="0">
                <a:latin typeface="Times New Roman"/>
                <a:cs typeface="Times New Roman"/>
              </a:rPr>
              <a:t>н</a:t>
            </a:r>
            <a:r>
              <a:rPr sz="2000" dirty="0">
                <a:latin typeface="Times New Roman"/>
                <a:cs typeface="Times New Roman"/>
              </a:rPr>
              <a:t>а	си</a:t>
            </a:r>
            <a:r>
              <a:rPr sz="2000" spc="-10" dirty="0">
                <a:latin typeface="Times New Roman"/>
                <a:cs typeface="Times New Roman"/>
              </a:rPr>
              <a:t>с</a:t>
            </a:r>
            <a:r>
              <a:rPr sz="2000" dirty="0">
                <a:latin typeface="Times New Roman"/>
                <a:cs typeface="Times New Roman"/>
              </a:rPr>
              <a:t>те</a:t>
            </a:r>
            <a:r>
              <a:rPr sz="2000" spc="-10" dirty="0">
                <a:latin typeface="Times New Roman"/>
                <a:cs typeface="Times New Roman"/>
              </a:rPr>
              <a:t>м</a:t>
            </a:r>
            <a:r>
              <a:rPr sz="2000" dirty="0">
                <a:latin typeface="Times New Roman"/>
                <a:cs typeface="Times New Roman"/>
              </a:rPr>
              <a:t>а	оцен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spc="-25" dirty="0">
                <a:latin typeface="Times New Roman"/>
                <a:cs typeface="Times New Roman"/>
              </a:rPr>
              <a:t>в</a:t>
            </a:r>
            <a:r>
              <a:rPr sz="2000" spc="5" dirty="0">
                <a:latin typeface="Times New Roman"/>
                <a:cs typeface="Times New Roman"/>
              </a:rPr>
              <a:t>а</a:t>
            </a:r>
            <a:r>
              <a:rPr sz="2000" spc="-5" dirty="0">
                <a:latin typeface="Times New Roman"/>
                <a:cs typeface="Times New Roman"/>
              </a:rPr>
              <a:t>н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я	</a:t>
            </a:r>
            <a:r>
              <a:rPr sz="2000" spc="-5" dirty="0">
                <a:latin typeface="Times New Roman"/>
                <a:cs typeface="Times New Roman"/>
              </a:rPr>
              <a:t>в</a:t>
            </a:r>
            <a:r>
              <a:rPr sz="2000" spc="5" dirty="0">
                <a:latin typeface="Times New Roman"/>
                <a:cs typeface="Times New Roman"/>
              </a:rPr>
              <a:t>ып</a:t>
            </a:r>
            <a:r>
              <a:rPr sz="2000" spc="-20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л</a:t>
            </a:r>
            <a:r>
              <a:rPr sz="2000" spc="-10" dirty="0">
                <a:latin typeface="Times New Roman"/>
                <a:cs typeface="Times New Roman"/>
              </a:rPr>
              <a:t>н</a:t>
            </a:r>
            <a:r>
              <a:rPr sz="2000" dirty="0">
                <a:latin typeface="Times New Roman"/>
                <a:cs typeface="Times New Roman"/>
              </a:rPr>
              <a:t>ен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я	за</a:t>
            </a:r>
            <a:r>
              <a:rPr sz="2000" spc="-15" dirty="0">
                <a:latin typeface="Times New Roman"/>
                <a:cs typeface="Times New Roman"/>
              </a:rPr>
              <a:t>д</a:t>
            </a:r>
            <a:r>
              <a:rPr sz="2000" dirty="0">
                <a:latin typeface="Times New Roman"/>
                <a:cs typeface="Times New Roman"/>
              </a:rPr>
              <a:t>аний	</a:t>
            </a:r>
            <a:r>
              <a:rPr sz="2000" spc="5" dirty="0">
                <a:latin typeface="Times New Roman"/>
                <a:cs typeface="Times New Roman"/>
              </a:rPr>
              <a:t>4</a:t>
            </a:r>
            <a:r>
              <a:rPr sz="2000" spc="-10" dirty="0">
                <a:latin typeface="Times New Roman"/>
                <a:cs typeface="Times New Roman"/>
              </a:rPr>
              <a:t>.</a:t>
            </a:r>
            <a:r>
              <a:rPr sz="2000" spc="5" dirty="0">
                <a:latin typeface="Times New Roman"/>
                <a:cs typeface="Times New Roman"/>
              </a:rPr>
              <a:t>1</a:t>
            </a:r>
            <a:r>
              <a:rPr sz="2000" spc="-20" dirty="0">
                <a:latin typeface="Times New Roman"/>
                <a:cs typeface="Times New Roman"/>
              </a:rPr>
              <a:t>/</a:t>
            </a:r>
            <a:r>
              <a:rPr sz="2000" spc="5" dirty="0">
                <a:latin typeface="Times New Roman"/>
                <a:cs typeface="Times New Roman"/>
              </a:rPr>
              <a:t>4</a:t>
            </a:r>
            <a:r>
              <a:rPr sz="2000" spc="-10" dirty="0">
                <a:latin typeface="Times New Roman"/>
                <a:cs typeface="Times New Roman"/>
              </a:rPr>
              <a:t>.</a:t>
            </a:r>
            <a:r>
              <a:rPr sz="2000" spc="5" dirty="0">
                <a:latin typeface="Times New Roman"/>
                <a:cs typeface="Times New Roman"/>
              </a:rPr>
              <a:t>2</a:t>
            </a:r>
            <a:r>
              <a:rPr sz="2000" dirty="0">
                <a:latin typeface="Times New Roman"/>
                <a:cs typeface="Times New Roman"/>
              </a:rPr>
              <a:t>,	</a:t>
            </a:r>
            <a:r>
              <a:rPr sz="2000" spc="-10" dirty="0">
                <a:latin typeface="Times New Roman"/>
                <a:cs typeface="Times New Roman"/>
              </a:rPr>
              <a:t>9</a:t>
            </a:r>
            <a:r>
              <a:rPr sz="2000" dirty="0">
                <a:latin typeface="Times New Roman"/>
                <a:cs typeface="Times New Roman"/>
              </a:rPr>
              <a:t>.</a:t>
            </a:r>
            <a:r>
              <a:rPr sz="2000" spc="-10" dirty="0">
                <a:latin typeface="Times New Roman"/>
                <a:cs typeface="Times New Roman"/>
              </a:rPr>
              <a:t>1</a:t>
            </a:r>
            <a:r>
              <a:rPr sz="2000" spc="-5" dirty="0">
                <a:latin typeface="Times New Roman"/>
                <a:cs typeface="Times New Roman"/>
              </a:rPr>
              <a:t>/</a:t>
            </a:r>
            <a:r>
              <a:rPr sz="2000" spc="-10" dirty="0">
                <a:latin typeface="Times New Roman"/>
                <a:cs typeface="Times New Roman"/>
              </a:rPr>
              <a:t>9</a:t>
            </a:r>
            <a:r>
              <a:rPr sz="2000" dirty="0">
                <a:latin typeface="Times New Roman"/>
                <a:cs typeface="Times New Roman"/>
              </a:rPr>
              <a:t>.2  </a:t>
            </a:r>
            <a:r>
              <a:rPr sz="2000" spc="-5" dirty="0">
                <a:latin typeface="Times New Roman"/>
                <a:cs typeface="Times New Roman"/>
              </a:rPr>
              <a:t>(оценивание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по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двум,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 </a:t>
            </a:r>
            <a:r>
              <a:rPr sz="2000" spc="-5" dirty="0">
                <a:latin typeface="Times New Roman"/>
                <a:cs typeface="Times New Roman"/>
              </a:rPr>
              <a:t>не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по </a:t>
            </a:r>
            <a:r>
              <a:rPr sz="2000" spc="5" dirty="0">
                <a:latin typeface="Times New Roman"/>
                <a:cs typeface="Times New Roman"/>
              </a:rPr>
              <a:t>трѐм</a:t>
            </a:r>
            <a:r>
              <a:rPr sz="2000" dirty="0">
                <a:latin typeface="Times New Roman"/>
                <a:cs typeface="Times New Roman"/>
              </a:rPr>
              <a:t> критериям);</a:t>
            </a:r>
            <a:endParaRPr sz="2000">
              <a:latin typeface="Times New Roman"/>
              <a:cs typeface="Times New Roman"/>
            </a:endParaRPr>
          </a:p>
          <a:p>
            <a:pPr marL="212090" indent="-200025">
              <a:lnSpc>
                <a:spcPct val="100000"/>
              </a:lnSpc>
              <a:buChar char="-"/>
              <a:tabLst>
                <a:tab pos="212725" algn="l"/>
              </a:tabLst>
            </a:pPr>
            <a:r>
              <a:rPr sz="2000" spc="-15" dirty="0">
                <a:latin typeface="Times New Roman"/>
                <a:cs typeface="Times New Roman"/>
              </a:rPr>
              <a:t>уточнѐн</a:t>
            </a:r>
            <a:r>
              <a:rPr sz="2000" spc="409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критерий</a:t>
            </a:r>
            <a:r>
              <a:rPr sz="2000" spc="4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оценивания</a:t>
            </a:r>
            <a:r>
              <a:rPr sz="2000" spc="4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выполнения</a:t>
            </a:r>
            <a:r>
              <a:rPr sz="2000" spc="4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заданий</a:t>
            </a:r>
            <a:r>
              <a:rPr sz="2000" spc="4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4.1/4.2,</a:t>
            </a:r>
            <a:r>
              <a:rPr sz="2000" spc="4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9.1/9.2,</a:t>
            </a:r>
            <a:r>
              <a:rPr sz="2000" spc="4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5,</a:t>
            </a:r>
            <a:r>
              <a:rPr sz="2000" spc="4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10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«Логичность,</a:t>
            </a:r>
            <a:r>
              <a:rPr sz="2000" spc="41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соблюдение</a:t>
            </a:r>
            <a:r>
              <a:rPr sz="2000" spc="40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речевых</a:t>
            </a:r>
            <a:r>
              <a:rPr sz="2000" spc="4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4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грамматических</a:t>
            </a:r>
            <a:r>
              <a:rPr sz="2000" spc="4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норм»</a:t>
            </a:r>
            <a:r>
              <a:rPr sz="2000" spc="409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(учитываются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не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только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логические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 </a:t>
            </a:r>
            <a:r>
              <a:rPr sz="2000" spc="-5" dirty="0">
                <a:latin typeface="Times New Roman"/>
                <a:cs typeface="Times New Roman"/>
              </a:rPr>
              <a:t>речевые, но</a:t>
            </a:r>
            <a:r>
              <a:rPr sz="2000" dirty="0">
                <a:latin typeface="Times New Roman"/>
                <a:cs typeface="Times New Roman"/>
              </a:rPr>
              <a:t> и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грамматические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ошибки);</a:t>
            </a:r>
            <a:endParaRPr sz="2000">
              <a:latin typeface="Times New Roman"/>
              <a:cs typeface="Times New Roman"/>
            </a:endParaRPr>
          </a:p>
          <a:p>
            <a:pPr marL="12700" marR="5715">
              <a:lnSpc>
                <a:spcPct val="100000"/>
              </a:lnSpc>
              <a:buChar char="-"/>
              <a:tabLst>
                <a:tab pos="247015" algn="l"/>
                <a:tab pos="247650" algn="l"/>
                <a:tab pos="1433195" algn="l"/>
                <a:tab pos="2593340" algn="l"/>
                <a:tab pos="2933065" algn="l"/>
                <a:tab pos="3271520" algn="l"/>
                <a:tab pos="3547110" algn="l"/>
                <a:tab pos="4966335" algn="l"/>
                <a:tab pos="6434455" algn="l"/>
                <a:tab pos="7446009" algn="l"/>
              </a:tabLst>
            </a:pPr>
            <a:r>
              <a:rPr sz="2000" dirty="0">
                <a:latin typeface="Times New Roman"/>
                <a:cs typeface="Times New Roman"/>
              </a:rPr>
              <a:t>у</a:t>
            </a:r>
            <a:r>
              <a:rPr sz="2000" spc="-45" dirty="0">
                <a:latin typeface="Times New Roman"/>
                <a:cs typeface="Times New Roman"/>
              </a:rPr>
              <a:t>т</a:t>
            </a:r>
            <a:r>
              <a:rPr sz="2000" spc="-55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чне</a:t>
            </a:r>
            <a:r>
              <a:rPr sz="2000" spc="-10" dirty="0">
                <a:latin typeface="Times New Roman"/>
                <a:cs typeface="Times New Roman"/>
              </a:rPr>
              <a:t>н</a:t>
            </a:r>
            <a:r>
              <a:rPr sz="2000" dirty="0">
                <a:latin typeface="Times New Roman"/>
                <a:cs typeface="Times New Roman"/>
              </a:rPr>
              <a:t>ы	критерии	</a:t>
            </a:r>
            <a:r>
              <a:rPr sz="2000" spc="5" dirty="0">
                <a:latin typeface="Times New Roman"/>
                <a:cs typeface="Times New Roman"/>
              </a:rPr>
              <a:t>6</a:t>
            </a:r>
            <a:r>
              <a:rPr sz="2000" dirty="0">
                <a:latin typeface="Times New Roman"/>
                <a:cs typeface="Times New Roman"/>
              </a:rPr>
              <a:t>,	</a:t>
            </a:r>
            <a:r>
              <a:rPr sz="2000" spc="-10" dirty="0">
                <a:latin typeface="Times New Roman"/>
                <a:cs typeface="Times New Roman"/>
              </a:rPr>
              <a:t>7</a:t>
            </a:r>
            <a:r>
              <a:rPr sz="2000" dirty="0">
                <a:latin typeface="Times New Roman"/>
                <a:cs typeface="Times New Roman"/>
              </a:rPr>
              <a:t>,	8	оцен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spc="-25" dirty="0">
                <a:latin typeface="Times New Roman"/>
                <a:cs typeface="Times New Roman"/>
              </a:rPr>
              <a:t>в</a:t>
            </a:r>
            <a:r>
              <a:rPr sz="2000" spc="5" dirty="0">
                <a:latin typeface="Times New Roman"/>
                <a:cs typeface="Times New Roman"/>
              </a:rPr>
              <a:t>ан</a:t>
            </a:r>
            <a:r>
              <a:rPr sz="2000" spc="-5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я	</a:t>
            </a:r>
            <a:r>
              <a:rPr sz="2000" spc="-5" dirty="0">
                <a:latin typeface="Times New Roman"/>
                <a:cs typeface="Times New Roman"/>
              </a:rPr>
              <a:t>вып</a:t>
            </a:r>
            <a:r>
              <a:rPr sz="2000" spc="-25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л</a:t>
            </a:r>
            <a:r>
              <a:rPr sz="2000" spc="-10" dirty="0">
                <a:latin typeface="Times New Roman"/>
                <a:cs typeface="Times New Roman"/>
              </a:rPr>
              <a:t>н</a:t>
            </a:r>
            <a:r>
              <a:rPr sz="2000" spc="5" dirty="0">
                <a:latin typeface="Times New Roman"/>
                <a:cs typeface="Times New Roman"/>
              </a:rPr>
              <a:t>ен</a:t>
            </a:r>
            <a:r>
              <a:rPr sz="2000" spc="-5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я	зада</a:t>
            </a:r>
            <a:r>
              <a:rPr sz="2000" spc="-10" dirty="0">
                <a:latin typeface="Times New Roman"/>
                <a:cs typeface="Times New Roman"/>
              </a:rPr>
              <a:t>н</a:t>
            </a:r>
            <a:r>
              <a:rPr sz="2000" spc="-5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й	</a:t>
            </a:r>
            <a:r>
              <a:rPr sz="2000" spc="-80" dirty="0">
                <a:latin typeface="Times New Roman"/>
                <a:cs typeface="Times New Roman"/>
              </a:rPr>
              <a:t>1</a:t>
            </a:r>
            <a:r>
              <a:rPr sz="2000" spc="5" dirty="0">
                <a:latin typeface="Times New Roman"/>
                <a:cs typeface="Times New Roman"/>
              </a:rPr>
              <a:t>1</a:t>
            </a:r>
            <a:r>
              <a:rPr sz="2000" spc="-10" dirty="0">
                <a:latin typeface="Times New Roman"/>
                <a:cs typeface="Times New Roman"/>
              </a:rPr>
              <a:t>.</a:t>
            </a:r>
            <a:r>
              <a:rPr sz="2000" spc="5" dirty="0">
                <a:latin typeface="Times New Roman"/>
                <a:cs typeface="Times New Roman"/>
              </a:rPr>
              <a:t>1</a:t>
            </a:r>
            <a:r>
              <a:rPr sz="2000" spc="-10" dirty="0">
                <a:latin typeface="Times New Roman"/>
                <a:cs typeface="Times New Roman"/>
              </a:rPr>
              <a:t>–</a:t>
            </a:r>
            <a:r>
              <a:rPr sz="2000" spc="-80" dirty="0">
                <a:latin typeface="Times New Roman"/>
                <a:cs typeface="Times New Roman"/>
              </a:rPr>
              <a:t>1</a:t>
            </a:r>
            <a:r>
              <a:rPr sz="2000" spc="5" dirty="0">
                <a:latin typeface="Times New Roman"/>
                <a:cs typeface="Times New Roman"/>
              </a:rPr>
              <a:t>1</a:t>
            </a:r>
            <a:r>
              <a:rPr sz="2000" spc="-10" dirty="0">
                <a:latin typeface="Times New Roman"/>
                <a:cs typeface="Times New Roman"/>
              </a:rPr>
              <a:t>.</a:t>
            </a:r>
            <a:r>
              <a:rPr sz="2000" dirty="0">
                <a:latin typeface="Times New Roman"/>
                <a:cs typeface="Times New Roman"/>
              </a:rPr>
              <a:t>5  (требования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к грамотности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сочинений).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4. </a:t>
            </a:r>
            <a:r>
              <a:rPr sz="2000" spc="-10" dirty="0">
                <a:latin typeface="Times New Roman"/>
                <a:cs typeface="Times New Roman"/>
              </a:rPr>
              <a:t>Максимальный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первичный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балл за </a:t>
            </a:r>
            <a:r>
              <a:rPr sz="2000" spc="-5" dirty="0">
                <a:latin typeface="Times New Roman"/>
                <a:cs typeface="Times New Roman"/>
              </a:rPr>
              <a:t>выполнение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работы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изменѐн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с 53 </a:t>
            </a:r>
            <a:r>
              <a:rPr sz="2000" b="1" spc="-5" dirty="0">
                <a:latin typeface="Times New Roman"/>
                <a:cs typeface="Times New Roman"/>
              </a:rPr>
              <a:t>до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spc="5" dirty="0">
                <a:latin typeface="Times New Roman"/>
                <a:cs typeface="Times New Roman"/>
              </a:rPr>
              <a:t>48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-6350" y="0"/>
            <a:ext cx="134620" cy="6870700"/>
            <a:chOff x="-6350" y="0"/>
            <a:chExt cx="134620" cy="6870700"/>
          </a:xfrm>
        </p:grpSpPr>
        <p:sp>
          <p:nvSpPr>
            <p:cNvPr id="5" name="object 5"/>
            <p:cNvSpPr/>
            <p:nvPr/>
          </p:nvSpPr>
          <p:spPr>
            <a:xfrm>
              <a:off x="0" y="0"/>
              <a:ext cx="121920" cy="6858000"/>
            </a:xfrm>
            <a:custGeom>
              <a:avLst/>
              <a:gdLst/>
              <a:ahLst/>
              <a:cxnLst/>
              <a:rect l="l" t="t" r="r" b="b"/>
              <a:pathLst>
                <a:path w="121920" h="6858000">
                  <a:moveTo>
                    <a:pt x="121777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21777" y="6858000"/>
                  </a:lnTo>
                  <a:lnTo>
                    <a:pt x="121777" y="0"/>
                  </a:lnTo>
                  <a:close/>
                </a:path>
              </a:pathLst>
            </a:custGeom>
            <a:solidFill>
              <a:srgbClr val="9213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0"/>
              <a:ext cx="121920" cy="6858000"/>
            </a:xfrm>
            <a:custGeom>
              <a:avLst/>
              <a:gdLst/>
              <a:ahLst/>
              <a:cxnLst/>
              <a:rect l="l" t="t" r="r" b="b"/>
              <a:pathLst>
                <a:path w="121920" h="6858000">
                  <a:moveTo>
                    <a:pt x="0" y="6858000"/>
                  </a:moveTo>
                  <a:lnTo>
                    <a:pt x="121777" y="6858000"/>
                  </a:lnTo>
                  <a:lnTo>
                    <a:pt x="121777" y="0"/>
                  </a:lnTo>
                  <a:lnTo>
                    <a:pt x="0" y="0"/>
                  </a:lnTo>
                  <a:lnTo>
                    <a:pt x="0" y="6858000"/>
                  </a:lnTo>
                  <a:close/>
                </a:path>
              </a:pathLst>
            </a:custGeom>
            <a:ln w="12700">
              <a:solidFill>
                <a:srgbClr val="92131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2607" y="293877"/>
            <a:ext cx="83185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solidFill>
                  <a:srgbClr val="921317"/>
                </a:solidFill>
                <a:latin typeface="Times New Roman"/>
                <a:cs typeface="Times New Roman"/>
              </a:rPr>
              <a:t>ЕГЭ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12708" y="293877"/>
            <a:ext cx="497141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25" dirty="0">
                <a:solidFill>
                  <a:srgbClr val="921317"/>
                </a:solidFill>
                <a:latin typeface="Times New Roman"/>
                <a:cs typeface="Times New Roman"/>
              </a:rPr>
              <a:t>Математика</a:t>
            </a:r>
            <a:r>
              <a:rPr sz="3200" b="1" spc="-65" dirty="0">
                <a:solidFill>
                  <a:srgbClr val="921317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921317"/>
                </a:solidFill>
                <a:latin typeface="Times New Roman"/>
                <a:cs typeface="Times New Roman"/>
              </a:rPr>
              <a:t>(профильная)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2846" y="1560017"/>
            <a:ext cx="8322945" cy="1856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354330" algn="l"/>
              </a:tabLst>
            </a:pP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первую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часть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КИМ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включено</a:t>
            </a:r>
            <a:r>
              <a:rPr sz="2000" spc="-5" dirty="0">
                <a:latin typeface="Times New Roman"/>
                <a:cs typeface="Times New Roman"/>
              </a:rPr>
              <a:t> задание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по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геометрии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(задание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2),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проверяющее </a:t>
            </a:r>
            <a:r>
              <a:rPr sz="2000" spc="-10" dirty="0">
                <a:latin typeface="Times New Roman"/>
                <a:cs typeface="Times New Roman"/>
              </a:rPr>
              <a:t>умения </a:t>
            </a:r>
            <a:r>
              <a:rPr sz="2000" spc="-5" dirty="0">
                <a:latin typeface="Times New Roman"/>
                <a:cs typeface="Times New Roman"/>
              </a:rPr>
              <a:t>определять </a:t>
            </a:r>
            <a:r>
              <a:rPr sz="2000" spc="-25" dirty="0">
                <a:latin typeface="Times New Roman"/>
                <a:cs typeface="Times New Roman"/>
              </a:rPr>
              <a:t>координаты </a:t>
            </a:r>
            <a:r>
              <a:rPr sz="2000" spc="-15" dirty="0">
                <a:latin typeface="Times New Roman"/>
                <a:cs typeface="Times New Roman"/>
              </a:rPr>
              <a:t>точки, </a:t>
            </a:r>
            <a:r>
              <a:rPr sz="2000" spc="-10" dirty="0">
                <a:latin typeface="Times New Roman"/>
                <a:cs typeface="Times New Roman"/>
              </a:rPr>
              <a:t>вектора, производить 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операции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над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векторами,</a:t>
            </a:r>
            <a:r>
              <a:rPr sz="2000" spc="-5" dirty="0">
                <a:latin typeface="Times New Roman"/>
                <a:cs typeface="Times New Roman"/>
              </a:rPr>
              <a:t> вычислять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длину</a:t>
            </a:r>
            <a:r>
              <a:rPr sz="2000" dirty="0">
                <a:latin typeface="Times New Roman"/>
                <a:cs typeface="Times New Roman"/>
              </a:rPr>
              <a:t> и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координаты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вектора,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угол 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между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векторами.</a:t>
            </a:r>
            <a:endParaRPr sz="2000">
              <a:latin typeface="Times New Roman"/>
              <a:cs typeface="Times New Roman"/>
            </a:endParaRPr>
          </a:p>
          <a:p>
            <a:pPr marL="12700" marR="6985" algn="just">
              <a:lnSpc>
                <a:spcPct val="100000"/>
              </a:lnSpc>
              <a:buAutoNum type="arabicPeriod"/>
              <a:tabLst>
                <a:tab pos="285750" algn="l"/>
              </a:tabLst>
            </a:pPr>
            <a:r>
              <a:rPr sz="2000" spc="-5" dirty="0">
                <a:latin typeface="Times New Roman"/>
                <a:cs typeface="Times New Roman"/>
              </a:rPr>
              <a:t>Максимальный первичный </a:t>
            </a:r>
            <a:r>
              <a:rPr sz="2000" dirty="0">
                <a:latin typeface="Times New Roman"/>
                <a:cs typeface="Times New Roman"/>
              </a:rPr>
              <a:t>балл за </a:t>
            </a:r>
            <a:r>
              <a:rPr sz="2000" spc="-5" dirty="0">
                <a:latin typeface="Times New Roman"/>
                <a:cs typeface="Times New Roman"/>
              </a:rPr>
              <a:t>выполнение работы увеличен </a:t>
            </a:r>
            <a:r>
              <a:rPr sz="2000" b="1" dirty="0">
                <a:latin typeface="Times New Roman"/>
                <a:cs typeface="Times New Roman"/>
              </a:rPr>
              <a:t>с </a:t>
            </a:r>
            <a:r>
              <a:rPr sz="2000" b="1" spc="-5" dirty="0">
                <a:latin typeface="Times New Roman"/>
                <a:cs typeface="Times New Roman"/>
              </a:rPr>
              <a:t>31 </a:t>
            </a:r>
            <a:r>
              <a:rPr sz="2000" b="1" spc="-20" dirty="0">
                <a:latin typeface="Times New Roman"/>
                <a:cs typeface="Times New Roman"/>
              </a:rPr>
              <a:t>до </a:t>
            </a:r>
            <a:r>
              <a:rPr sz="2000" b="1" spc="-1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32</a:t>
            </a:r>
            <a:r>
              <a:rPr sz="2000" b="1" spc="-20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баллов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-6350" y="0"/>
            <a:ext cx="134620" cy="6870700"/>
            <a:chOff x="-6350" y="0"/>
            <a:chExt cx="134620" cy="6870700"/>
          </a:xfrm>
        </p:grpSpPr>
        <p:sp>
          <p:nvSpPr>
            <p:cNvPr id="6" name="object 6"/>
            <p:cNvSpPr/>
            <p:nvPr/>
          </p:nvSpPr>
          <p:spPr>
            <a:xfrm>
              <a:off x="0" y="0"/>
              <a:ext cx="121920" cy="6858000"/>
            </a:xfrm>
            <a:custGeom>
              <a:avLst/>
              <a:gdLst/>
              <a:ahLst/>
              <a:cxnLst/>
              <a:rect l="l" t="t" r="r" b="b"/>
              <a:pathLst>
                <a:path w="121920" h="6858000">
                  <a:moveTo>
                    <a:pt x="121777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21777" y="6858000"/>
                  </a:lnTo>
                  <a:lnTo>
                    <a:pt x="121777" y="0"/>
                  </a:lnTo>
                  <a:close/>
                </a:path>
              </a:pathLst>
            </a:custGeom>
            <a:solidFill>
              <a:srgbClr val="9213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0"/>
              <a:ext cx="121920" cy="6858000"/>
            </a:xfrm>
            <a:custGeom>
              <a:avLst/>
              <a:gdLst/>
              <a:ahLst/>
              <a:cxnLst/>
              <a:rect l="l" t="t" r="r" b="b"/>
              <a:pathLst>
                <a:path w="121920" h="6858000">
                  <a:moveTo>
                    <a:pt x="0" y="6858000"/>
                  </a:moveTo>
                  <a:lnTo>
                    <a:pt x="121777" y="6858000"/>
                  </a:lnTo>
                  <a:lnTo>
                    <a:pt x="121777" y="0"/>
                  </a:lnTo>
                  <a:lnTo>
                    <a:pt x="0" y="0"/>
                  </a:lnTo>
                  <a:lnTo>
                    <a:pt x="0" y="6858000"/>
                  </a:lnTo>
                  <a:close/>
                </a:path>
              </a:pathLst>
            </a:custGeom>
            <a:ln w="12700">
              <a:solidFill>
                <a:srgbClr val="92131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37438" y="3985641"/>
            <a:ext cx="1988185" cy="1619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655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921317"/>
                </a:solidFill>
                <a:latin typeface="Times New Roman"/>
                <a:cs typeface="Times New Roman"/>
              </a:rPr>
              <a:t>ЕГЭ</a:t>
            </a:r>
            <a:endParaRPr sz="3600">
              <a:latin typeface="Times New Roman"/>
              <a:cs typeface="Times New Roman"/>
            </a:endParaRPr>
          </a:p>
          <a:p>
            <a:pPr marL="287655">
              <a:lnSpc>
                <a:spcPct val="100000"/>
              </a:lnSpc>
            </a:pPr>
            <a:r>
              <a:rPr sz="3600" b="1" spc="-5" dirty="0">
                <a:solidFill>
                  <a:srgbClr val="921317"/>
                </a:solidFill>
                <a:latin typeface="Times New Roman"/>
                <a:cs typeface="Times New Roman"/>
              </a:rPr>
              <a:t>Химия</a:t>
            </a:r>
            <a:endParaRPr sz="3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25"/>
              </a:spcBef>
            </a:pPr>
            <a:r>
              <a:rPr sz="2400" spc="-5" dirty="0">
                <a:latin typeface="Times New Roman"/>
                <a:cs typeface="Times New Roman"/>
              </a:rPr>
              <a:t>Изменений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нет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33315" y="3985641"/>
            <a:ext cx="47104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35" dirty="0">
                <a:solidFill>
                  <a:srgbClr val="921317"/>
                </a:solidFill>
                <a:latin typeface="Times New Roman"/>
                <a:cs typeface="Times New Roman"/>
              </a:rPr>
              <a:t>Математика</a:t>
            </a:r>
            <a:r>
              <a:rPr sz="3600" b="1" spc="-25" dirty="0">
                <a:solidFill>
                  <a:srgbClr val="921317"/>
                </a:solidFill>
                <a:latin typeface="Times New Roman"/>
                <a:cs typeface="Times New Roman"/>
              </a:rPr>
              <a:t> </a:t>
            </a:r>
            <a:r>
              <a:rPr sz="3600" b="1" spc="-15" dirty="0">
                <a:solidFill>
                  <a:srgbClr val="921317"/>
                </a:solidFill>
                <a:latin typeface="Times New Roman"/>
                <a:cs typeface="Times New Roman"/>
              </a:rPr>
              <a:t>(базовая),</a:t>
            </a:r>
            <a:endParaRPr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1063" y="293877"/>
            <a:ext cx="4177029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50185" algn="l"/>
              </a:tabLst>
            </a:pPr>
            <a:r>
              <a:rPr dirty="0">
                <a:solidFill>
                  <a:srgbClr val="921317"/>
                </a:solidFill>
                <a:latin typeface="Times New Roman"/>
                <a:cs typeface="Times New Roman"/>
              </a:rPr>
              <a:t>ЕГЭ	Физи</a:t>
            </a:r>
            <a:r>
              <a:rPr spc="-55" dirty="0">
                <a:solidFill>
                  <a:srgbClr val="921317"/>
                </a:solidFill>
                <a:latin typeface="Times New Roman"/>
                <a:cs typeface="Times New Roman"/>
              </a:rPr>
              <a:t>к</a:t>
            </a:r>
            <a:r>
              <a:rPr dirty="0">
                <a:solidFill>
                  <a:srgbClr val="921317"/>
                </a:solidFill>
                <a:latin typeface="Times New Roman"/>
                <a:cs typeface="Times New Roman"/>
              </a:rPr>
              <a:t>а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715" algn="just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366395" algn="l"/>
              </a:tabLst>
            </a:pPr>
            <a:r>
              <a:rPr dirty="0"/>
              <a:t>Число</a:t>
            </a:r>
            <a:r>
              <a:rPr spc="5" dirty="0"/>
              <a:t> </a:t>
            </a:r>
            <a:r>
              <a:rPr spc="-5" dirty="0"/>
              <a:t>заданий</a:t>
            </a:r>
            <a:r>
              <a:rPr dirty="0"/>
              <a:t> в</a:t>
            </a:r>
            <a:r>
              <a:rPr spc="5" dirty="0"/>
              <a:t> </a:t>
            </a:r>
            <a:r>
              <a:rPr dirty="0"/>
              <a:t>КИМ</a:t>
            </a:r>
            <a:r>
              <a:rPr spc="5" dirty="0"/>
              <a:t> </a:t>
            </a:r>
            <a:r>
              <a:rPr dirty="0"/>
              <a:t>сокращено</a:t>
            </a:r>
            <a:r>
              <a:rPr spc="5" dirty="0"/>
              <a:t> </a:t>
            </a:r>
            <a:r>
              <a:rPr dirty="0"/>
              <a:t>с</a:t>
            </a:r>
            <a:r>
              <a:rPr spc="5" dirty="0"/>
              <a:t> </a:t>
            </a:r>
            <a:r>
              <a:rPr spc="-5" dirty="0"/>
              <a:t>30</a:t>
            </a:r>
            <a:r>
              <a:rPr dirty="0"/>
              <a:t> </a:t>
            </a:r>
            <a:r>
              <a:rPr spc="-10" dirty="0"/>
              <a:t>до</a:t>
            </a:r>
            <a:r>
              <a:rPr spc="-5" dirty="0"/>
              <a:t> </a:t>
            </a:r>
            <a:r>
              <a:rPr dirty="0"/>
              <a:t>26.</a:t>
            </a:r>
            <a:r>
              <a:rPr spc="5" dirty="0"/>
              <a:t> </a:t>
            </a:r>
            <a:r>
              <a:rPr dirty="0"/>
              <a:t>В</a:t>
            </a:r>
            <a:r>
              <a:rPr spc="5" dirty="0"/>
              <a:t> </a:t>
            </a:r>
            <a:r>
              <a:rPr dirty="0"/>
              <a:t>I</a:t>
            </a:r>
            <a:r>
              <a:rPr spc="5" dirty="0"/>
              <a:t> </a:t>
            </a:r>
            <a:r>
              <a:rPr spc="-5" dirty="0"/>
              <a:t>части</a:t>
            </a:r>
            <a:r>
              <a:rPr dirty="0"/>
              <a:t> </a:t>
            </a:r>
            <a:r>
              <a:rPr spc="-20" dirty="0"/>
              <a:t>удалены </a:t>
            </a:r>
            <a:r>
              <a:rPr spc="-15" dirty="0"/>
              <a:t> </a:t>
            </a:r>
            <a:r>
              <a:rPr spc="-5" dirty="0"/>
              <a:t>интегрированное задание </a:t>
            </a:r>
            <a:r>
              <a:rPr dirty="0"/>
              <a:t>на </a:t>
            </a:r>
            <a:r>
              <a:rPr spc="-5" dirty="0"/>
              <a:t>распознавание </a:t>
            </a:r>
            <a:r>
              <a:rPr dirty="0"/>
              <a:t>графических </a:t>
            </a:r>
            <a:r>
              <a:rPr spc="5" dirty="0"/>
              <a:t>зависимостей </a:t>
            </a:r>
            <a:r>
              <a:rPr dirty="0"/>
              <a:t>и </a:t>
            </a:r>
            <a:r>
              <a:rPr spc="-10" dirty="0"/>
              <a:t>два </a:t>
            </a:r>
            <a:r>
              <a:rPr spc="-5" dirty="0"/>
              <a:t> задания</a:t>
            </a:r>
            <a:r>
              <a:rPr dirty="0"/>
              <a:t> </a:t>
            </a:r>
            <a:r>
              <a:rPr spc="-5" dirty="0"/>
              <a:t>на</a:t>
            </a:r>
            <a:r>
              <a:rPr dirty="0"/>
              <a:t> </a:t>
            </a:r>
            <a:r>
              <a:rPr spc="-5" dirty="0"/>
              <a:t>определение</a:t>
            </a:r>
            <a:r>
              <a:rPr dirty="0"/>
              <a:t> соответствия</a:t>
            </a:r>
            <a:r>
              <a:rPr spc="5" dirty="0"/>
              <a:t> </a:t>
            </a:r>
            <a:r>
              <a:rPr spc="-20" dirty="0"/>
              <a:t>формул</a:t>
            </a:r>
            <a:r>
              <a:rPr spc="-15" dirty="0"/>
              <a:t> </a:t>
            </a:r>
            <a:r>
              <a:rPr dirty="0"/>
              <a:t>и</a:t>
            </a:r>
            <a:r>
              <a:rPr spc="5" dirty="0"/>
              <a:t> </a:t>
            </a:r>
            <a:r>
              <a:rPr dirty="0"/>
              <a:t>физических</a:t>
            </a:r>
            <a:r>
              <a:rPr spc="5" dirty="0"/>
              <a:t> </a:t>
            </a:r>
            <a:r>
              <a:rPr spc="-5" dirty="0"/>
              <a:t>величин</a:t>
            </a:r>
            <a:r>
              <a:rPr dirty="0"/>
              <a:t> </a:t>
            </a:r>
            <a:r>
              <a:rPr spc="-5" dirty="0"/>
              <a:t>по </a:t>
            </a:r>
            <a:r>
              <a:rPr dirty="0"/>
              <a:t> </a:t>
            </a:r>
            <a:r>
              <a:rPr spc="-15" dirty="0"/>
              <a:t>механике </a:t>
            </a:r>
            <a:r>
              <a:rPr dirty="0"/>
              <a:t>и </a:t>
            </a:r>
            <a:r>
              <a:rPr spc="-10" dirty="0"/>
              <a:t>электродинамике; </a:t>
            </a:r>
            <a:r>
              <a:rPr spc="-5" dirty="0"/>
              <a:t>во II части работы </a:t>
            </a:r>
            <a:r>
              <a:rPr spc="-20" dirty="0"/>
              <a:t>удалено </a:t>
            </a:r>
            <a:r>
              <a:rPr spc="-15" dirty="0"/>
              <a:t>одно </a:t>
            </a:r>
            <a:r>
              <a:rPr spc="-5" dirty="0"/>
              <a:t>из заданий </a:t>
            </a:r>
            <a:r>
              <a:rPr dirty="0"/>
              <a:t> </a:t>
            </a:r>
            <a:r>
              <a:rPr spc="-20" dirty="0"/>
              <a:t>высокого </a:t>
            </a:r>
            <a:r>
              <a:rPr spc="-5" dirty="0"/>
              <a:t>уровня </a:t>
            </a:r>
            <a:r>
              <a:rPr dirty="0"/>
              <a:t>сложности </a:t>
            </a:r>
            <a:r>
              <a:rPr spc="-5" dirty="0"/>
              <a:t>(расчѐтная </a:t>
            </a:r>
            <a:r>
              <a:rPr spc="-15" dirty="0"/>
              <a:t>задача). </a:t>
            </a:r>
            <a:r>
              <a:rPr spc="-10" dirty="0"/>
              <a:t>Одно </a:t>
            </a:r>
            <a:r>
              <a:rPr spc="-5" dirty="0"/>
              <a:t>из заданий </a:t>
            </a:r>
            <a:r>
              <a:rPr dirty="0"/>
              <a:t>с </a:t>
            </a:r>
            <a:r>
              <a:rPr spc="-10" dirty="0"/>
              <a:t>кратким </a:t>
            </a:r>
            <a:r>
              <a:rPr spc="-5" dirty="0"/>
              <a:t> </a:t>
            </a:r>
            <a:r>
              <a:rPr spc="-15" dirty="0"/>
              <a:t>ответом </a:t>
            </a:r>
            <a:r>
              <a:rPr dirty="0"/>
              <a:t>в </a:t>
            </a:r>
            <a:r>
              <a:rPr spc="-5" dirty="0"/>
              <a:t>виде числа </a:t>
            </a:r>
            <a:r>
              <a:rPr dirty="0"/>
              <a:t>в </a:t>
            </a:r>
            <a:r>
              <a:rPr spc="-5" dirty="0"/>
              <a:t>первой </a:t>
            </a:r>
            <a:r>
              <a:rPr dirty="0"/>
              <a:t>части </a:t>
            </a:r>
            <a:r>
              <a:rPr spc="-10" dirty="0"/>
              <a:t>работы </a:t>
            </a:r>
            <a:r>
              <a:rPr dirty="0"/>
              <a:t>перенесено </a:t>
            </a:r>
            <a:r>
              <a:rPr spc="-5" dirty="0"/>
              <a:t>из </a:t>
            </a:r>
            <a:r>
              <a:rPr spc="-10" dirty="0"/>
              <a:t>раздела </a:t>
            </a:r>
            <a:r>
              <a:rPr spc="-5" dirty="0"/>
              <a:t>«МКТ </a:t>
            </a:r>
            <a:r>
              <a:rPr dirty="0"/>
              <a:t>и </a:t>
            </a:r>
            <a:r>
              <a:rPr spc="5" dirty="0"/>
              <a:t> </a:t>
            </a:r>
            <a:r>
              <a:rPr spc="-10" dirty="0"/>
              <a:t>термодинамика»</a:t>
            </a:r>
            <a:r>
              <a:rPr spc="-25" dirty="0"/>
              <a:t> </a:t>
            </a:r>
            <a:r>
              <a:rPr dirty="0"/>
              <a:t>в</a:t>
            </a:r>
            <a:r>
              <a:rPr spc="5" dirty="0"/>
              <a:t> </a:t>
            </a:r>
            <a:r>
              <a:rPr spc="-5" dirty="0"/>
              <a:t>раздел</a:t>
            </a:r>
            <a:r>
              <a:rPr spc="-25" dirty="0"/>
              <a:t> </a:t>
            </a:r>
            <a:r>
              <a:rPr spc="-15" dirty="0"/>
              <a:t>«Механика».</a:t>
            </a:r>
          </a:p>
          <a:p>
            <a:pPr marL="12700" marR="5080" algn="just">
              <a:lnSpc>
                <a:spcPct val="100000"/>
              </a:lnSpc>
              <a:buAutoNum type="arabicPeriod"/>
              <a:tabLst>
                <a:tab pos="342265" algn="l"/>
              </a:tabLst>
            </a:pPr>
            <a:r>
              <a:rPr spc="-5" dirty="0"/>
              <a:t>Сокращѐн</a:t>
            </a:r>
            <a:r>
              <a:rPr dirty="0"/>
              <a:t> </a:t>
            </a:r>
            <a:r>
              <a:rPr spc="-15" dirty="0"/>
              <a:t>объѐм</a:t>
            </a:r>
            <a:r>
              <a:rPr spc="-10" dirty="0"/>
              <a:t> </a:t>
            </a:r>
            <a:r>
              <a:rPr spc="-5" dirty="0"/>
              <a:t>проверяемых</a:t>
            </a:r>
            <a:r>
              <a:rPr dirty="0"/>
              <a:t> </a:t>
            </a:r>
            <a:r>
              <a:rPr spc="-10" dirty="0"/>
              <a:t>элементов</a:t>
            </a:r>
            <a:r>
              <a:rPr spc="-5" dirty="0"/>
              <a:t> </a:t>
            </a:r>
            <a:r>
              <a:rPr spc="-10" dirty="0"/>
              <a:t>содержания,</a:t>
            </a:r>
            <a:r>
              <a:rPr spc="-5" dirty="0"/>
              <a:t> </a:t>
            </a:r>
            <a:r>
              <a:rPr dirty="0"/>
              <a:t>а</a:t>
            </a:r>
            <a:r>
              <a:rPr spc="5" dirty="0"/>
              <a:t> </a:t>
            </a:r>
            <a:r>
              <a:rPr dirty="0"/>
              <a:t>также</a:t>
            </a:r>
            <a:r>
              <a:rPr spc="5" dirty="0"/>
              <a:t> </a:t>
            </a:r>
            <a:r>
              <a:rPr spc="-5" dirty="0"/>
              <a:t>спектр </a:t>
            </a:r>
            <a:r>
              <a:rPr dirty="0"/>
              <a:t> </a:t>
            </a:r>
            <a:r>
              <a:rPr spc="-5" dirty="0"/>
              <a:t>проверяемых </a:t>
            </a:r>
            <a:r>
              <a:rPr spc="-10" dirty="0"/>
              <a:t>элементов содержания </a:t>
            </a:r>
            <a:r>
              <a:rPr dirty="0"/>
              <a:t>в </a:t>
            </a:r>
            <a:r>
              <a:rPr spc="-5" dirty="0"/>
              <a:t>заданиях </a:t>
            </a:r>
            <a:r>
              <a:rPr spc="-15" dirty="0"/>
              <a:t>базового </a:t>
            </a:r>
            <a:r>
              <a:rPr spc="-5" dirty="0"/>
              <a:t>уровня </a:t>
            </a:r>
            <a:r>
              <a:rPr dirty="0"/>
              <a:t>с </a:t>
            </a:r>
            <a:r>
              <a:rPr spc="-10" dirty="0"/>
              <a:t>кратким </a:t>
            </a:r>
            <a:r>
              <a:rPr spc="-5" dirty="0"/>
              <a:t> </a:t>
            </a:r>
            <a:r>
              <a:rPr spc="-10" dirty="0"/>
              <a:t>ответом.</a:t>
            </a:r>
          </a:p>
          <a:p>
            <a:pPr marL="266700" indent="-254635" algn="just">
              <a:lnSpc>
                <a:spcPct val="100000"/>
              </a:lnSpc>
              <a:buAutoNum type="arabicPeriod"/>
              <a:tabLst>
                <a:tab pos="267335" algn="l"/>
              </a:tabLst>
            </a:pPr>
            <a:r>
              <a:rPr spc="-10" dirty="0"/>
              <a:t>Максимальный</a:t>
            </a:r>
            <a:r>
              <a:rPr spc="15" dirty="0"/>
              <a:t> </a:t>
            </a:r>
            <a:r>
              <a:rPr spc="-5" dirty="0"/>
              <a:t>первичный</a:t>
            </a:r>
            <a:r>
              <a:rPr spc="25" dirty="0"/>
              <a:t> </a:t>
            </a:r>
            <a:r>
              <a:rPr dirty="0"/>
              <a:t>балл</a:t>
            </a:r>
            <a:r>
              <a:rPr spc="5" dirty="0"/>
              <a:t> </a:t>
            </a:r>
            <a:r>
              <a:rPr spc="-5" dirty="0"/>
              <a:t>изменѐн</a:t>
            </a:r>
            <a:r>
              <a:rPr dirty="0"/>
              <a:t> </a:t>
            </a:r>
            <a:r>
              <a:rPr b="1" dirty="0">
                <a:latin typeface="Times New Roman"/>
                <a:cs typeface="Times New Roman"/>
              </a:rPr>
              <a:t>с</a:t>
            </a:r>
            <a:r>
              <a:rPr b="1" spc="-5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54 </a:t>
            </a:r>
            <a:r>
              <a:rPr b="1" spc="-5" dirty="0">
                <a:latin typeface="Times New Roman"/>
                <a:cs typeface="Times New Roman"/>
              </a:rPr>
              <a:t>до</a:t>
            </a:r>
            <a:r>
              <a:rPr b="1" spc="5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45</a:t>
            </a:r>
            <a:r>
              <a:rPr b="1" spc="-10" dirty="0">
                <a:latin typeface="Times New Roman"/>
                <a:cs typeface="Times New Roman"/>
              </a:rPr>
              <a:t> </a:t>
            </a:r>
            <a:r>
              <a:rPr b="1" spc="-5" dirty="0">
                <a:latin typeface="Times New Roman"/>
                <a:cs typeface="Times New Roman"/>
              </a:rPr>
              <a:t>баллов</a:t>
            </a:r>
          </a:p>
          <a:p>
            <a:pPr marL="187325">
              <a:lnSpc>
                <a:spcPct val="100000"/>
              </a:lnSpc>
              <a:spcBef>
                <a:spcPts val="470"/>
              </a:spcBef>
              <a:tabLst>
                <a:tab pos="2518410" algn="l"/>
              </a:tabLst>
            </a:pPr>
            <a:r>
              <a:rPr sz="3200" b="1" dirty="0">
                <a:solidFill>
                  <a:srgbClr val="921317"/>
                </a:solidFill>
                <a:latin typeface="Times New Roman"/>
                <a:cs typeface="Times New Roman"/>
              </a:rPr>
              <a:t>ЕГЭ	</a:t>
            </a:r>
            <a:r>
              <a:rPr sz="3200" b="1" spc="-20" dirty="0">
                <a:solidFill>
                  <a:srgbClr val="921317"/>
                </a:solidFill>
                <a:latin typeface="Times New Roman"/>
                <a:cs typeface="Times New Roman"/>
              </a:rPr>
              <a:t>Информатика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000">
              <a:latin typeface="Times New Roman"/>
              <a:cs typeface="Times New Roman"/>
            </a:endParaRPr>
          </a:p>
          <a:p>
            <a:pPr marL="187325">
              <a:lnSpc>
                <a:spcPct val="100000"/>
              </a:lnSpc>
            </a:pPr>
            <a:r>
              <a:rPr spc="-5" dirty="0"/>
              <a:t>Изменения структуры</a:t>
            </a:r>
            <a:r>
              <a:rPr spc="-15" dirty="0"/>
              <a:t> </a:t>
            </a:r>
            <a:r>
              <a:rPr dirty="0"/>
              <a:t>КИМ</a:t>
            </a:r>
            <a:r>
              <a:rPr spc="-5" dirty="0"/>
              <a:t> </a:t>
            </a:r>
            <a:r>
              <a:rPr spc="-25" dirty="0"/>
              <a:t>отсутствуют.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-6350" y="0"/>
            <a:ext cx="134620" cy="6870700"/>
            <a:chOff x="-6350" y="0"/>
            <a:chExt cx="134620" cy="6870700"/>
          </a:xfrm>
        </p:grpSpPr>
        <p:sp>
          <p:nvSpPr>
            <p:cNvPr id="5" name="object 5"/>
            <p:cNvSpPr/>
            <p:nvPr/>
          </p:nvSpPr>
          <p:spPr>
            <a:xfrm>
              <a:off x="0" y="0"/>
              <a:ext cx="121920" cy="6858000"/>
            </a:xfrm>
            <a:custGeom>
              <a:avLst/>
              <a:gdLst/>
              <a:ahLst/>
              <a:cxnLst/>
              <a:rect l="l" t="t" r="r" b="b"/>
              <a:pathLst>
                <a:path w="121920" h="6858000">
                  <a:moveTo>
                    <a:pt x="121777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21777" y="6858000"/>
                  </a:lnTo>
                  <a:lnTo>
                    <a:pt x="121777" y="0"/>
                  </a:lnTo>
                  <a:close/>
                </a:path>
              </a:pathLst>
            </a:custGeom>
            <a:solidFill>
              <a:srgbClr val="9213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0"/>
              <a:ext cx="121920" cy="6858000"/>
            </a:xfrm>
            <a:custGeom>
              <a:avLst/>
              <a:gdLst/>
              <a:ahLst/>
              <a:cxnLst/>
              <a:rect l="l" t="t" r="r" b="b"/>
              <a:pathLst>
                <a:path w="121920" h="6858000">
                  <a:moveTo>
                    <a:pt x="0" y="6858000"/>
                  </a:moveTo>
                  <a:lnTo>
                    <a:pt x="121777" y="6858000"/>
                  </a:lnTo>
                  <a:lnTo>
                    <a:pt x="121777" y="0"/>
                  </a:lnTo>
                  <a:lnTo>
                    <a:pt x="0" y="0"/>
                  </a:lnTo>
                  <a:lnTo>
                    <a:pt x="0" y="6858000"/>
                  </a:lnTo>
                  <a:close/>
                </a:path>
              </a:pathLst>
            </a:custGeom>
            <a:ln w="12700">
              <a:solidFill>
                <a:srgbClr val="92131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531063" y="5713272"/>
            <a:ext cx="590613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53465" algn="l"/>
                <a:tab pos="1481455" algn="l"/>
                <a:tab pos="2240915" algn="l"/>
                <a:tab pos="3507104" algn="l"/>
                <a:tab pos="4463415" algn="l"/>
              </a:tabLst>
            </a:pPr>
            <a:r>
              <a:rPr sz="2000" dirty="0">
                <a:latin typeface="Times New Roman"/>
                <a:cs typeface="Times New Roman"/>
              </a:rPr>
              <a:t>Задан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е	</a:t>
            </a:r>
            <a:r>
              <a:rPr sz="2000" spc="5" dirty="0">
                <a:latin typeface="Times New Roman"/>
                <a:cs typeface="Times New Roman"/>
              </a:rPr>
              <a:t>1</a:t>
            </a:r>
            <a:r>
              <a:rPr sz="2000" dirty="0">
                <a:latin typeface="Times New Roman"/>
                <a:cs typeface="Times New Roman"/>
              </a:rPr>
              <a:t>3	</a:t>
            </a:r>
            <a:r>
              <a:rPr sz="2000" spc="-75" dirty="0">
                <a:latin typeface="Times New Roman"/>
                <a:cs typeface="Times New Roman"/>
              </a:rPr>
              <a:t>б</a:t>
            </a:r>
            <a:r>
              <a:rPr sz="2000" spc="-140" dirty="0">
                <a:latin typeface="Times New Roman"/>
                <a:cs typeface="Times New Roman"/>
              </a:rPr>
              <a:t>у</a:t>
            </a:r>
            <a:r>
              <a:rPr sz="2000" dirty="0">
                <a:latin typeface="Times New Roman"/>
                <a:cs typeface="Times New Roman"/>
              </a:rPr>
              <a:t>дет	</a:t>
            </a:r>
            <a:r>
              <a:rPr sz="2000" spc="-20" dirty="0">
                <a:latin typeface="Times New Roman"/>
                <a:cs typeface="Times New Roman"/>
              </a:rPr>
              <a:t>п</a:t>
            </a:r>
            <a:r>
              <a:rPr sz="2000" dirty="0">
                <a:latin typeface="Times New Roman"/>
                <a:cs typeface="Times New Roman"/>
              </a:rPr>
              <a:t>р</a:t>
            </a:r>
            <a:r>
              <a:rPr sz="2000" spc="10" dirty="0">
                <a:latin typeface="Times New Roman"/>
                <a:cs typeface="Times New Roman"/>
              </a:rPr>
              <a:t>о</a:t>
            </a:r>
            <a:r>
              <a:rPr sz="2000" spc="-15" dirty="0">
                <a:latin typeface="Times New Roman"/>
                <a:cs typeface="Times New Roman"/>
              </a:rPr>
              <a:t>ве</a:t>
            </a:r>
            <a:r>
              <a:rPr sz="2000" dirty="0">
                <a:latin typeface="Times New Roman"/>
                <a:cs typeface="Times New Roman"/>
              </a:rPr>
              <a:t>рять	</a:t>
            </a:r>
            <a:r>
              <a:rPr sz="2000" spc="-35" dirty="0">
                <a:latin typeface="Times New Roman"/>
                <a:cs typeface="Times New Roman"/>
              </a:rPr>
              <a:t>у</a:t>
            </a:r>
            <a:r>
              <a:rPr sz="2000" dirty="0">
                <a:latin typeface="Times New Roman"/>
                <a:cs typeface="Times New Roman"/>
              </a:rPr>
              <a:t>мен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е	</a:t>
            </a:r>
            <a:r>
              <a:rPr sz="2000" spc="-5" dirty="0">
                <a:latin typeface="Times New Roman"/>
                <a:cs typeface="Times New Roman"/>
              </a:rPr>
              <a:t>ис</a:t>
            </a:r>
            <a:r>
              <a:rPr sz="2000" spc="-15" dirty="0">
                <a:latin typeface="Times New Roman"/>
                <a:cs typeface="Times New Roman"/>
              </a:rPr>
              <a:t>п</a:t>
            </a:r>
            <a:r>
              <a:rPr sz="2000" spc="-20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ль</a:t>
            </a:r>
            <a:r>
              <a:rPr sz="2000" spc="-20" dirty="0">
                <a:latin typeface="Times New Roman"/>
                <a:cs typeface="Times New Roman"/>
              </a:rPr>
              <a:t>з</a:t>
            </a: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-20" dirty="0">
                <a:latin typeface="Times New Roman"/>
                <a:cs typeface="Times New Roman"/>
              </a:rPr>
              <a:t>в</a:t>
            </a:r>
            <a:r>
              <a:rPr sz="2000" spc="-50" dirty="0">
                <a:latin typeface="Times New Roman"/>
                <a:cs typeface="Times New Roman"/>
              </a:rPr>
              <a:t>а</a:t>
            </a:r>
            <a:r>
              <a:rPr sz="2000" dirty="0">
                <a:latin typeface="Times New Roman"/>
                <a:cs typeface="Times New Roman"/>
              </a:rPr>
              <a:t>ть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583806" y="5713272"/>
            <a:ext cx="22682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20419" algn="l"/>
                <a:tab pos="1854835" algn="l"/>
              </a:tabLst>
            </a:pPr>
            <a:r>
              <a:rPr sz="2000" spc="-10" dirty="0">
                <a:latin typeface="Times New Roman"/>
                <a:cs typeface="Times New Roman"/>
              </a:rPr>
              <a:t>м</a:t>
            </a:r>
            <a:r>
              <a:rPr sz="2000" dirty="0">
                <a:latin typeface="Times New Roman"/>
                <a:cs typeface="Times New Roman"/>
              </a:rPr>
              <a:t>ас</a:t>
            </a:r>
            <a:r>
              <a:rPr sz="2000" spc="-30" dirty="0">
                <a:latin typeface="Times New Roman"/>
                <a:cs typeface="Times New Roman"/>
              </a:rPr>
              <a:t>к</a:t>
            </a:r>
            <a:r>
              <a:rPr sz="2000" dirty="0">
                <a:latin typeface="Times New Roman"/>
                <a:cs typeface="Times New Roman"/>
              </a:rPr>
              <a:t>у	</a:t>
            </a:r>
            <a:r>
              <a:rPr sz="2000" spc="-5" dirty="0">
                <a:latin typeface="Times New Roman"/>
                <a:cs typeface="Times New Roman"/>
              </a:rPr>
              <a:t>п</a:t>
            </a:r>
            <a:r>
              <a:rPr sz="2000" spc="-60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д</a:t>
            </a:r>
            <a:r>
              <a:rPr sz="2000" spc="5" dirty="0">
                <a:latin typeface="Times New Roman"/>
                <a:cs typeface="Times New Roman"/>
              </a:rPr>
              <a:t>с</a:t>
            </a:r>
            <a:r>
              <a:rPr sz="2000" dirty="0">
                <a:latin typeface="Times New Roman"/>
                <a:cs typeface="Times New Roman"/>
              </a:rPr>
              <a:t>ети	</a:t>
            </a:r>
            <a:r>
              <a:rPr sz="2000" spc="-5" dirty="0">
                <a:latin typeface="Times New Roman"/>
                <a:cs typeface="Times New Roman"/>
              </a:rPr>
              <a:t>при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1063" y="6018072"/>
            <a:ext cx="466979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5" dirty="0">
                <a:latin typeface="Times New Roman"/>
                <a:cs typeface="Times New Roman"/>
              </a:rPr>
              <a:t>адресации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 соответствии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протоколом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75" dirty="0">
                <a:latin typeface="Times New Roman"/>
                <a:cs typeface="Times New Roman"/>
              </a:rPr>
              <a:t>IP.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2963" y="3058413"/>
            <a:ext cx="7815580" cy="160464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122045" marR="5080" indent="-1109980">
              <a:lnSpc>
                <a:spcPts val="3030"/>
              </a:lnSpc>
              <a:spcBef>
                <a:spcPts val="470"/>
              </a:spcBef>
            </a:pPr>
            <a:r>
              <a:rPr sz="2800" b="1" spc="-5" dirty="0">
                <a:solidFill>
                  <a:srgbClr val="001F5F"/>
                </a:solidFill>
                <a:latin typeface="Cambria"/>
                <a:cs typeface="Cambria"/>
              </a:rPr>
              <a:t>Единый</a:t>
            </a:r>
            <a:r>
              <a:rPr sz="28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20" dirty="0">
                <a:solidFill>
                  <a:srgbClr val="001F5F"/>
                </a:solidFill>
                <a:latin typeface="Cambria"/>
                <a:cs typeface="Cambria"/>
              </a:rPr>
              <a:t>государственный</a:t>
            </a:r>
            <a:r>
              <a:rPr sz="2800" b="1" spc="4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5" dirty="0">
                <a:solidFill>
                  <a:srgbClr val="001F5F"/>
                </a:solidFill>
                <a:latin typeface="Cambria"/>
                <a:cs typeface="Cambria"/>
              </a:rPr>
              <a:t>экзамен</a:t>
            </a:r>
            <a:r>
              <a:rPr sz="2800" b="1" spc="-10" dirty="0">
                <a:solidFill>
                  <a:srgbClr val="001F5F"/>
                </a:solidFill>
                <a:latin typeface="Cambria"/>
                <a:cs typeface="Cambria"/>
              </a:rPr>
              <a:t> (ЕГЭ)</a:t>
            </a:r>
            <a:r>
              <a:rPr sz="2800" b="1" spc="-4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5" dirty="0">
                <a:solidFill>
                  <a:srgbClr val="001F5F"/>
                </a:solidFill>
                <a:latin typeface="Cambria"/>
                <a:cs typeface="Cambria"/>
              </a:rPr>
              <a:t>– </a:t>
            </a:r>
            <a:r>
              <a:rPr sz="2800" b="1" spc="-30" dirty="0">
                <a:solidFill>
                  <a:srgbClr val="001F5F"/>
                </a:solidFill>
                <a:latin typeface="Cambria"/>
                <a:cs typeface="Cambria"/>
              </a:rPr>
              <a:t>это </a:t>
            </a:r>
            <a:r>
              <a:rPr sz="2800" b="1" spc="-60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mbria"/>
                <a:cs typeface="Cambria"/>
              </a:rPr>
              <a:t>основная</a:t>
            </a:r>
            <a:r>
              <a:rPr sz="2800" b="1" spc="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5" dirty="0">
                <a:solidFill>
                  <a:srgbClr val="001F5F"/>
                </a:solidFill>
                <a:latin typeface="Cambria"/>
                <a:cs typeface="Cambria"/>
              </a:rPr>
              <a:t>форма</a:t>
            </a:r>
            <a:r>
              <a:rPr sz="2800" b="1" spc="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25" dirty="0">
                <a:solidFill>
                  <a:srgbClr val="001F5F"/>
                </a:solidFill>
                <a:latin typeface="Cambria"/>
                <a:cs typeface="Cambria"/>
              </a:rPr>
              <a:t>государственной</a:t>
            </a:r>
            <a:endParaRPr sz="2800">
              <a:latin typeface="Cambria"/>
              <a:cs typeface="Cambria"/>
            </a:endParaRPr>
          </a:p>
          <a:p>
            <a:pPr marL="224790" algn="ctr">
              <a:lnSpc>
                <a:spcPts val="2805"/>
              </a:lnSpc>
            </a:pPr>
            <a:r>
              <a:rPr sz="2800" b="1" spc="-15" dirty="0">
                <a:solidFill>
                  <a:srgbClr val="001F5F"/>
                </a:solidFill>
                <a:latin typeface="Cambria"/>
                <a:cs typeface="Cambria"/>
              </a:rPr>
              <a:t>(итоговой) </a:t>
            </a:r>
            <a:r>
              <a:rPr sz="2800" b="1" spc="-10" dirty="0">
                <a:solidFill>
                  <a:srgbClr val="001F5F"/>
                </a:solidFill>
                <a:latin typeface="Cambria"/>
                <a:cs typeface="Cambria"/>
              </a:rPr>
              <a:t>аттестации</a:t>
            </a:r>
            <a:r>
              <a:rPr sz="28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15" dirty="0">
                <a:solidFill>
                  <a:srgbClr val="001F5F"/>
                </a:solidFill>
                <a:latin typeface="Cambria"/>
                <a:cs typeface="Cambria"/>
              </a:rPr>
              <a:t>выпускников</a:t>
            </a:r>
            <a:r>
              <a:rPr sz="28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25" dirty="0">
                <a:solidFill>
                  <a:srgbClr val="001F5F"/>
                </a:solidFill>
                <a:latin typeface="Cambria"/>
                <a:cs typeface="Cambria"/>
              </a:rPr>
              <a:t>школ</a:t>
            </a:r>
            <a:endParaRPr sz="2800">
              <a:latin typeface="Cambria"/>
              <a:cs typeface="Cambria"/>
            </a:endParaRPr>
          </a:p>
          <a:p>
            <a:pPr marL="227965" algn="ctr">
              <a:lnSpc>
                <a:spcPts val="3190"/>
              </a:lnSpc>
            </a:pPr>
            <a:r>
              <a:rPr sz="2800" b="1" spc="-20" dirty="0">
                <a:solidFill>
                  <a:srgbClr val="001F5F"/>
                </a:solidFill>
                <a:latin typeface="Cambria"/>
                <a:cs typeface="Cambria"/>
              </a:rPr>
              <a:t>Российской</a:t>
            </a:r>
            <a:r>
              <a:rPr sz="2800" b="1" spc="-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5" dirty="0">
                <a:solidFill>
                  <a:srgbClr val="001F5F"/>
                </a:solidFill>
                <a:latin typeface="Cambria"/>
                <a:cs typeface="Cambria"/>
              </a:rPr>
              <a:t>Федерации.</a:t>
            </a:r>
            <a:endParaRPr sz="2800">
              <a:latin typeface="Cambria"/>
              <a:cs typeface="Cambr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05425" y="123825"/>
            <a:ext cx="3590925" cy="263586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1063" y="293877"/>
            <a:ext cx="453834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50185" algn="l"/>
              </a:tabLst>
            </a:pPr>
            <a:r>
              <a:rPr dirty="0">
                <a:solidFill>
                  <a:srgbClr val="921317"/>
                </a:solidFill>
                <a:latin typeface="Times New Roman"/>
                <a:cs typeface="Times New Roman"/>
              </a:rPr>
              <a:t>ЕГЭ	</a:t>
            </a:r>
            <a:r>
              <a:rPr spc="-10" dirty="0">
                <a:solidFill>
                  <a:srgbClr val="921317"/>
                </a:solidFill>
                <a:latin typeface="Times New Roman"/>
                <a:cs typeface="Times New Roman"/>
              </a:rPr>
              <a:t>Биология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0491" y="1206500"/>
            <a:ext cx="7015480" cy="37261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2047239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Times New Roman"/>
                <a:cs typeface="Times New Roman"/>
              </a:rPr>
              <a:t>Исключено </a:t>
            </a:r>
            <a:r>
              <a:rPr sz="2000" spc="-5" dirty="0">
                <a:latin typeface="Times New Roman"/>
                <a:cs typeface="Times New Roman"/>
              </a:rPr>
              <a:t>задание </a:t>
            </a:r>
            <a:r>
              <a:rPr sz="2000" dirty="0">
                <a:latin typeface="Times New Roman"/>
                <a:cs typeface="Times New Roman"/>
              </a:rPr>
              <a:t>20 </a:t>
            </a:r>
            <a:r>
              <a:rPr sz="2000" spc="-5" dirty="0">
                <a:latin typeface="Times New Roman"/>
                <a:cs typeface="Times New Roman"/>
              </a:rPr>
              <a:t>по нумерации </a:t>
            </a:r>
            <a:r>
              <a:rPr sz="2000" spc="5" dirty="0">
                <a:latin typeface="Times New Roman"/>
                <a:cs typeface="Times New Roman"/>
              </a:rPr>
              <a:t>2023 </a:t>
            </a:r>
            <a:r>
              <a:rPr sz="2000" spc="-120" dirty="0">
                <a:latin typeface="Times New Roman"/>
                <a:cs typeface="Times New Roman"/>
              </a:rPr>
              <a:t>г. </a:t>
            </a:r>
            <a:r>
              <a:rPr sz="2000" spc="-11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Общее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число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заданий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сократилось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 29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до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28.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000" spc="-10" dirty="0">
                <a:latin typeface="Times New Roman"/>
                <a:cs typeface="Times New Roman"/>
              </a:rPr>
              <a:t>Максимальный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первичный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балл </a:t>
            </a:r>
            <a:r>
              <a:rPr sz="2000" spc="-5" dirty="0">
                <a:latin typeface="Times New Roman"/>
                <a:cs typeface="Times New Roman"/>
              </a:rPr>
              <a:t>изменѐн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с</a:t>
            </a:r>
            <a:r>
              <a:rPr sz="2000" b="1" spc="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59</a:t>
            </a:r>
            <a:r>
              <a:rPr sz="2000" b="1" spc="-5" dirty="0">
                <a:latin typeface="Times New Roman"/>
                <a:cs typeface="Times New Roman"/>
              </a:rPr>
              <a:t> до</a:t>
            </a:r>
            <a:r>
              <a:rPr sz="2000" b="1" dirty="0">
                <a:latin typeface="Times New Roman"/>
                <a:cs typeface="Times New Roman"/>
              </a:rPr>
              <a:t> 57 </a:t>
            </a:r>
            <a:r>
              <a:rPr sz="2000" b="1" spc="-5" dirty="0">
                <a:latin typeface="Times New Roman"/>
                <a:cs typeface="Times New Roman"/>
              </a:rPr>
              <a:t>баллов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850">
              <a:latin typeface="Times New Roman"/>
              <a:cs typeface="Times New Roman"/>
            </a:endParaRPr>
          </a:p>
          <a:p>
            <a:pPr marL="148590">
              <a:lnSpc>
                <a:spcPct val="100000"/>
              </a:lnSpc>
              <a:tabLst>
                <a:tab pos="2988310" algn="l"/>
              </a:tabLst>
            </a:pPr>
            <a:r>
              <a:rPr sz="3200" b="1" dirty="0">
                <a:solidFill>
                  <a:srgbClr val="921317"/>
                </a:solidFill>
                <a:latin typeface="Times New Roman"/>
                <a:cs typeface="Times New Roman"/>
              </a:rPr>
              <a:t>ЕГЭ	</a:t>
            </a:r>
            <a:r>
              <a:rPr sz="3200" b="1" spc="-5" dirty="0">
                <a:solidFill>
                  <a:srgbClr val="921317"/>
                </a:solidFill>
                <a:latin typeface="Times New Roman"/>
                <a:cs typeface="Times New Roman"/>
              </a:rPr>
              <a:t>История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900">
              <a:latin typeface="Times New Roman"/>
              <a:cs typeface="Times New Roman"/>
            </a:endParaRPr>
          </a:p>
          <a:p>
            <a:pPr marL="104775" marR="5080">
              <a:lnSpc>
                <a:spcPct val="100000"/>
              </a:lnSpc>
              <a:tabLst>
                <a:tab pos="2107565" algn="l"/>
                <a:tab pos="3432175" algn="l"/>
                <a:tab pos="4526280" algn="l"/>
                <a:tab pos="5032375" algn="l"/>
                <a:tab pos="5532755" algn="l"/>
              </a:tabLst>
            </a:pPr>
            <a:r>
              <a:rPr sz="2000" spc="20" dirty="0">
                <a:latin typeface="Times New Roman"/>
                <a:cs typeface="Times New Roman"/>
              </a:rPr>
              <a:t>Д</a:t>
            </a:r>
            <a:r>
              <a:rPr sz="2000" dirty="0">
                <a:latin typeface="Times New Roman"/>
                <a:cs typeface="Times New Roman"/>
              </a:rPr>
              <a:t>е</a:t>
            </a:r>
            <a:r>
              <a:rPr sz="2000" spc="20" dirty="0">
                <a:latin typeface="Times New Roman"/>
                <a:cs typeface="Times New Roman"/>
              </a:rPr>
              <a:t>т</a:t>
            </a:r>
            <a:r>
              <a:rPr sz="2000" spc="5" dirty="0">
                <a:latin typeface="Times New Roman"/>
                <a:cs typeface="Times New Roman"/>
              </a:rPr>
              <a:t>а</a:t>
            </a:r>
            <a:r>
              <a:rPr sz="2000" dirty="0">
                <a:latin typeface="Times New Roman"/>
                <a:cs typeface="Times New Roman"/>
              </a:rPr>
              <a:t>л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зир</a:t>
            </a:r>
            <a:r>
              <a:rPr sz="2000" spc="5" dirty="0">
                <a:latin typeface="Times New Roman"/>
                <a:cs typeface="Times New Roman"/>
              </a:rPr>
              <a:t>о</a:t>
            </a:r>
            <a:r>
              <a:rPr sz="2000" spc="-25" dirty="0">
                <a:latin typeface="Times New Roman"/>
                <a:cs typeface="Times New Roman"/>
              </a:rPr>
              <a:t>в</a:t>
            </a:r>
            <a:r>
              <a:rPr sz="2000" dirty="0">
                <a:latin typeface="Times New Roman"/>
                <a:cs typeface="Times New Roman"/>
              </a:rPr>
              <a:t>ана	с</a:t>
            </a:r>
            <a:r>
              <a:rPr sz="2000" spc="20" dirty="0">
                <a:latin typeface="Times New Roman"/>
                <a:cs typeface="Times New Roman"/>
              </a:rPr>
              <a:t>т</a:t>
            </a:r>
            <a:r>
              <a:rPr sz="2000" spc="-20" dirty="0">
                <a:latin typeface="Times New Roman"/>
                <a:cs typeface="Times New Roman"/>
              </a:rPr>
              <a:t>р</a:t>
            </a:r>
            <a:r>
              <a:rPr sz="2000" dirty="0">
                <a:latin typeface="Times New Roman"/>
                <a:cs typeface="Times New Roman"/>
              </a:rPr>
              <a:t>у</a:t>
            </a:r>
            <a:r>
              <a:rPr sz="2000" spc="-35" dirty="0">
                <a:latin typeface="Times New Roman"/>
                <a:cs typeface="Times New Roman"/>
              </a:rPr>
              <a:t>к</a:t>
            </a:r>
            <a:r>
              <a:rPr sz="2000" spc="-25" dirty="0">
                <a:latin typeface="Times New Roman"/>
                <a:cs typeface="Times New Roman"/>
              </a:rPr>
              <a:t>т</a:t>
            </a:r>
            <a:r>
              <a:rPr sz="2000" dirty="0">
                <a:latin typeface="Times New Roman"/>
                <a:cs typeface="Times New Roman"/>
              </a:rPr>
              <a:t>у</a:t>
            </a:r>
            <a:r>
              <a:rPr sz="2000" spc="-15" dirty="0">
                <a:latin typeface="Times New Roman"/>
                <a:cs typeface="Times New Roman"/>
              </a:rPr>
              <a:t>р</a:t>
            </a:r>
            <a:r>
              <a:rPr sz="2000" dirty="0">
                <a:latin typeface="Times New Roman"/>
                <a:cs typeface="Times New Roman"/>
              </a:rPr>
              <a:t>а	з</a:t>
            </a:r>
            <a:r>
              <a:rPr sz="2000" spc="-15" dirty="0">
                <a:latin typeface="Times New Roman"/>
                <a:cs typeface="Times New Roman"/>
              </a:rPr>
              <a:t>а</a:t>
            </a:r>
            <a:r>
              <a:rPr sz="2000" dirty="0">
                <a:latin typeface="Times New Roman"/>
                <a:cs typeface="Times New Roman"/>
              </a:rPr>
              <a:t>дан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я	</a:t>
            </a:r>
            <a:r>
              <a:rPr sz="2000" spc="5" dirty="0">
                <a:latin typeface="Times New Roman"/>
                <a:cs typeface="Times New Roman"/>
              </a:rPr>
              <a:t>1</a:t>
            </a:r>
            <a:r>
              <a:rPr sz="2000" dirty="0">
                <a:latin typeface="Times New Roman"/>
                <a:cs typeface="Times New Roman"/>
              </a:rPr>
              <a:t>8	</a:t>
            </a:r>
            <a:r>
              <a:rPr sz="2000" spc="-5" dirty="0">
                <a:latin typeface="Times New Roman"/>
                <a:cs typeface="Times New Roman"/>
              </a:rPr>
              <a:t>н</a:t>
            </a:r>
            <a:r>
              <a:rPr sz="2000" dirty="0">
                <a:latin typeface="Times New Roman"/>
                <a:cs typeface="Times New Roman"/>
              </a:rPr>
              <a:t>а	у</a:t>
            </a:r>
            <a:r>
              <a:rPr sz="2000" spc="-10" dirty="0">
                <a:latin typeface="Times New Roman"/>
                <a:cs typeface="Times New Roman"/>
              </a:rPr>
              <a:t>с</a:t>
            </a:r>
            <a:r>
              <a:rPr sz="2000" spc="20" dirty="0">
                <a:latin typeface="Times New Roman"/>
                <a:cs typeface="Times New Roman"/>
              </a:rPr>
              <a:t>т</a:t>
            </a:r>
            <a:r>
              <a:rPr sz="2000" spc="-15" dirty="0">
                <a:latin typeface="Times New Roman"/>
                <a:cs typeface="Times New Roman"/>
              </a:rPr>
              <a:t>а</a:t>
            </a:r>
            <a:r>
              <a:rPr sz="2000" spc="-5" dirty="0">
                <a:latin typeface="Times New Roman"/>
                <a:cs typeface="Times New Roman"/>
              </a:rPr>
              <a:t>но</a:t>
            </a:r>
            <a:r>
              <a:rPr sz="2000" spc="-25" dirty="0">
                <a:latin typeface="Times New Roman"/>
                <a:cs typeface="Times New Roman"/>
              </a:rPr>
              <a:t>в</a:t>
            </a:r>
            <a:r>
              <a:rPr sz="2000" dirty="0">
                <a:latin typeface="Times New Roman"/>
                <a:cs typeface="Times New Roman"/>
              </a:rPr>
              <a:t>ле</a:t>
            </a:r>
            <a:r>
              <a:rPr sz="2000" spc="-15" dirty="0">
                <a:latin typeface="Times New Roman"/>
                <a:cs typeface="Times New Roman"/>
              </a:rPr>
              <a:t>н</a:t>
            </a:r>
            <a:r>
              <a:rPr sz="2000" spc="-5" dirty="0">
                <a:latin typeface="Times New Roman"/>
                <a:cs typeface="Times New Roman"/>
              </a:rPr>
              <a:t>ие  следственных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связей.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400">
              <a:latin typeface="Times New Roman"/>
              <a:cs typeface="Times New Roman"/>
            </a:endParaRPr>
          </a:p>
          <a:p>
            <a:pPr marL="148590">
              <a:lnSpc>
                <a:spcPct val="100000"/>
              </a:lnSpc>
              <a:tabLst>
                <a:tab pos="2378075" algn="l"/>
              </a:tabLst>
            </a:pPr>
            <a:r>
              <a:rPr sz="3200" b="1" dirty="0">
                <a:solidFill>
                  <a:srgbClr val="921317"/>
                </a:solidFill>
                <a:latin typeface="Times New Roman"/>
                <a:cs typeface="Times New Roman"/>
              </a:rPr>
              <a:t>ЕГЭ	Обществознание</a:t>
            </a:r>
            <a:endParaRPr sz="32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-6350" y="0"/>
            <a:ext cx="134620" cy="6870700"/>
            <a:chOff x="-6350" y="0"/>
            <a:chExt cx="134620" cy="6870700"/>
          </a:xfrm>
        </p:grpSpPr>
        <p:sp>
          <p:nvSpPr>
            <p:cNvPr id="5" name="object 5"/>
            <p:cNvSpPr/>
            <p:nvPr/>
          </p:nvSpPr>
          <p:spPr>
            <a:xfrm>
              <a:off x="0" y="0"/>
              <a:ext cx="121920" cy="6858000"/>
            </a:xfrm>
            <a:custGeom>
              <a:avLst/>
              <a:gdLst/>
              <a:ahLst/>
              <a:cxnLst/>
              <a:rect l="l" t="t" r="r" b="b"/>
              <a:pathLst>
                <a:path w="121920" h="6858000">
                  <a:moveTo>
                    <a:pt x="121777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21777" y="6858000"/>
                  </a:lnTo>
                  <a:lnTo>
                    <a:pt x="121777" y="0"/>
                  </a:lnTo>
                  <a:close/>
                </a:path>
              </a:pathLst>
            </a:custGeom>
            <a:solidFill>
              <a:srgbClr val="9213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0"/>
              <a:ext cx="121920" cy="6858000"/>
            </a:xfrm>
            <a:custGeom>
              <a:avLst/>
              <a:gdLst/>
              <a:ahLst/>
              <a:cxnLst/>
              <a:rect l="l" t="t" r="r" b="b"/>
              <a:pathLst>
                <a:path w="121920" h="6858000">
                  <a:moveTo>
                    <a:pt x="0" y="6858000"/>
                  </a:moveTo>
                  <a:lnTo>
                    <a:pt x="121777" y="6858000"/>
                  </a:lnTo>
                  <a:lnTo>
                    <a:pt x="121777" y="0"/>
                  </a:lnTo>
                  <a:lnTo>
                    <a:pt x="0" y="0"/>
                  </a:lnTo>
                  <a:lnTo>
                    <a:pt x="0" y="6858000"/>
                  </a:lnTo>
                  <a:close/>
                </a:path>
              </a:pathLst>
            </a:custGeom>
            <a:ln w="12700">
              <a:solidFill>
                <a:srgbClr val="92131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7621269" y="3453765"/>
            <a:ext cx="11760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Times New Roman"/>
                <a:cs typeface="Times New Roman"/>
              </a:rPr>
              <a:t>п</a:t>
            </a:r>
            <a:r>
              <a:rPr sz="2000" spc="10" dirty="0">
                <a:latin typeface="Times New Roman"/>
                <a:cs typeface="Times New Roman"/>
              </a:rPr>
              <a:t>р</a:t>
            </a:r>
            <a:r>
              <a:rPr sz="2000" spc="-5" dirty="0">
                <a:latin typeface="Times New Roman"/>
                <a:cs typeface="Times New Roman"/>
              </a:rPr>
              <a:t>ич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spc="5" dirty="0">
                <a:latin typeface="Times New Roman"/>
                <a:cs typeface="Times New Roman"/>
              </a:rPr>
              <a:t>н</a:t>
            </a:r>
            <a:r>
              <a:rPr sz="2000" spc="-5" dirty="0">
                <a:latin typeface="Times New Roman"/>
                <a:cs typeface="Times New Roman"/>
              </a:rPr>
              <a:t>н</a:t>
            </a:r>
            <a:r>
              <a:rPr sz="2000" spc="5" dirty="0">
                <a:latin typeface="Times New Roman"/>
                <a:cs typeface="Times New Roman"/>
              </a:rPr>
              <a:t>о</a:t>
            </a:r>
            <a:r>
              <a:rPr sz="2000" dirty="0">
                <a:latin typeface="Times New Roman"/>
                <a:cs typeface="Times New Roman"/>
              </a:rPr>
              <a:t>-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2846" y="5381955"/>
            <a:ext cx="8322309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165985" algn="l"/>
                <a:tab pos="4007485" algn="l"/>
                <a:tab pos="4422140" algn="l"/>
                <a:tab pos="5612130" algn="l"/>
                <a:tab pos="7035800" algn="l"/>
                <a:tab pos="7435215" algn="l"/>
              </a:tabLst>
            </a:pP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-105" dirty="0">
                <a:latin typeface="Times New Roman"/>
                <a:cs typeface="Times New Roman"/>
              </a:rPr>
              <a:t>к</a:t>
            </a:r>
            <a:r>
              <a:rPr sz="2000" dirty="0">
                <a:latin typeface="Times New Roman"/>
                <a:cs typeface="Times New Roman"/>
              </a:rPr>
              <a:t>орре</a:t>
            </a:r>
            <a:r>
              <a:rPr sz="2000" spc="-25" dirty="0">
                <a:latin typeface="Times New Roman"/>
                <a:cs typeface="Times New Roman"/>
              </a:rPr>
              <a:t>к</a:t>
            </a:r>
            <a:r>
              <a:rPr sz="2000" dirty="0">
                <a:latin typeface="Times New Roman"/>
                <a:cs typeface="Times New Roman"/>
              </a:rPr>
              <a:t>ти</a:t>
            </a:r>
            <a:r>
              <a:rPr sz="2000" spc="-10" dirty="0">
                <a:latin typeface="Times New Roman"/>
                <a:cs typeface="Times New Roman"/>
              </a:rPr>
              <a:t>р</a:t>
            </a:r>
            <a:r>
              <a:rPr sz="2000" dirty="0">
                <a:latin typeface="Times New Roman"/>
                <a:cs typeface="Times New Roman"/>
              </a:rPr>
              <a:t>о</a:t>
            </a:r>
            <a:r>
              <a:rPr sz="2000" spc="-30" dirty="0">
                <a:latin typeface="Times New Roman"/>
                <a:cs typeface="Times New Roman"/>
              </a:rPr>
              <a:t>в</a:t>
            </a:r>
            <a:r>
              <a:rPr sz="2000" dirty="0">
                <a:latin typeface="Times New Roman"/>
                <a:cs typeface="Times New Roman"/>
              </a:rPr>
              <a:t>ана	фо</a:t>
            </a:r>
            <a:r>
              <a:rPr sz="2000" spc="-30" dirty="0">
                <a:latin typeface="Times New Roman"/>
                <a:cs typeface="Times New Roman"/>
              </a:rPr>
              <a:t>р</a:t>
            </a:r>
            <a:r>
              <a:rPr sz="2000" dirty="0">
                <a:latin typeface="Times New Roman"/>
                <a:cs typeface="Times New Roman"/>
              </a:rPr>
              <a:t>м</a:t>
            </a:r>
            <a:r>
              <a:rPr sz="2000" spc="-90" dirty="0">
                <a:latin typeface="Times New Roman"/>
                <a:cs typeface="Times New Roman"/>
              </a:rPr>
              <a:t>у</a:t>
            </a:r>
            <a:r>
              <a:rPr sz="2000" spc="-20" dirty="0">
                <a:latin typeface="Times New Roman"/>
                <a:cs typeface="Times New Roman"/>
              </a:rPr>
              <a:t>л</a:t>
            </a:r>
            <a:r>
              <a:rPr sz="2000" spc="-5" dirty="0">
                <a:latin typeface="Times New Roman"/>
                <a:cs typeface="Times New Roman"/>
              </a:rPr>
              <a:t>ир</a:t>
            </a:r>
            <a:r>
              <a:rPr sz="2000" spc="5" dirty="0">
                <a:latin typeface="Times New Roman"/>
                <a:cs typeface="Times New Roman"/>
              </a:rPr>
              <a:t>о</a:t>
            </a:r>
            <a:r>
              <a:rPr sz="2000" spc="-5" dirty="0">
                <a:latin typeface="Times New Roman"/>
                <a:cs typeface="Times New Roman"/>
              </a:rPr>
              <a:t>в</a:t>
            </a:r>
            <a:r>
              <a:rPr sz="2000" spc="-40" dirty="0">
                <a:latin typeface="Times New Roman"/>
                <a:cs typeface="Times New Roman"/>
              </a:rPr>
              <a:t>к</a:t>
            </a:r>
            <a:r>
              <a:rPr sz="2000" dirty="0">
                <a:latin typeface="Times New Roman"/>
                <a:cs typeface="Times New Roman"/>
              </a:rPr>
              <a:t>а	и	</a:t>
            </a:r>
            <a:r>
              <a:rPr sz="2000" spc="-5" dirty="0">
                <a:latin typeface="Times New Roman"/>
                <a:cs typeface="Times New Roman"/>
              </a:rPr>
              <a:t>вн</a:t>
            </a:r>
            <a:r>
              <a:rPr sz="2000" spc="40" dirty="0">
                <a:latin typeface="Times New Roman"/>
                <a:cs typeface="Times New Roman"/>
              </a:rPr>
              <a:t>е</a:t>
            </a:r>
            <a:r>
              <a:rPr sz="2000" spc="20" dirty="0">
                <a:latin typeface="Times New Roman"/>
                <a:cs typeface="Times New Roman"/>
              </a:rPr>
              <a:t>с</a:t>
            </a:r>
            <a:r>
              <a:rPr sz="2000" dirty="0">
                <a:latin typeface="Times New Roman"/>
                <a:cs typeface="Times New Roman"/>
              </a:rPr>
              <a:t>ены	</a:t>
            </a:r>
            <a:r>
              <a:rPr sz="2000" spc="-5" dirty="0">
                <a:latin typeface="Times New Roman"/>
                <a:cs typeface="Times New Roman"/>
              </a:rPr>
              <a:t>и</a:t>
            </a:r>
            <a:r>
              <a:rPr sz="2000" spc="-30" dirty="0">
                <a:latin typeface="Times New Roman"/>
                <a:cs typeface="Times New Roman"/>
              </a:rPr>
              <a:t>з</a:t>
            </a:r>
            <a:r>
              <a:rPr sz="2000" spc="-10" dirty="0">
                <a:latin typeface="Times New Roman"/>
                <a:cs typeface="Times New Roman"/>
              </a:rPr>
              <a:t>м</a:t>
            </a:r>
            <a:r>
              <a:rPr sz="2000" dirty="0">
                <a:latin typeface="Times New Roman"/>
                <a:cs typeface="Times New Roman"/>
              </a:rPr>
              <a:t>ен</a:t>
            </a:r>
            <a:r>
              <a:rPr sz="2000" spc="-10" dirty="0">
                <a:latin typeface="Times New Roman"/>
                <a:cs typeface="Times New Roman"/>
              </a:rPr>
              <a:t>е</a:t>
            </a:r>
            <a:r>
              <a:rPr sz="2000" spc="5" dirty="0">
                <a:latin typeface="Times New Roman"/>
                <a:cs typeface="Times New Roman"/>
              </a:rPr>
              <a:t>н</a:t>
            </a:r>
            <a:r>
              <a:rPr sz="2000" spc="-5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я	в	си</a:t>
            </a:r>
            <a:r>
              <a:rPr sz="2000" spc="-10" dirty="0">
                <a:latin typeface="Times New Roman"/>
                <a:cs typeface="Times New Roman"/>
              </a:rPr>
              <a:t>с</a:t>
            </a:r>
            <a:r>
              <a:rPr sz="2000" dirty="0">
                <a:latin typeface="Times New Roman"/>
                <a:cs typeface="Times New Roman"/>
              </a:rPr>
              <a:t>тему  </a:t>
            </a:r>
            <a:r>
              <a:rPr sz="2000" spc="-5" dirty="0">
                <a:latin typeface="Times New Roman"/>
                <a:cs typeface="Times New Roman"/>
              </a:rPr>
              <a:t>оценивания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выполнения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задания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24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(критерий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24.1).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5388" y="293877"/>
            <a:ext cx="472757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50185" algn="l"/>
              </a:tabLst>
            </a:pPr>
            <a:r>
              <a:rPr dirty="0">
                <a:solidFill>
                  <a:srgbClr val="921317"/>
                </a:solidFill>
                <a:latin typeface="Times New Roman"/>
                <a:cs typeface="Times New Roman"/>
              </a:rPr>
              <a:t>ЕГЭ	</a:t>
            </a:r>
            <a:r>
              <a:rPr spc="-30" dirty="0">
                <a:solidFill>
                  <a:srgbClr val="921317"/>
                </a:solidFill>
                <a:latin typeface="Times New Roman"/>
                <a:cs typeface="Times New Roman"/>
              </a:rPr>
              <a:t>География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8053" y="1068070"/>
            <a:ext cx="8520430" cy="54146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3815" marR="108585">
              <a:lnSpc>
                <a:spcPct val="100000"/>
              </a:lnSpc>
              <a:spcBef>
                <a:spcPts val="105"/>
              </a:spcBef>
              <a:tabLst>
                <a:tab pos="1517650" algn="l"/>
                <a:tab pos="2560320" algn="l"/>
                <a:tab pos="3009900" algn="l"/>
                <a:tab pos="3343910" algn="l"/>
                <a:tab pos="3794760" algn="l"/>
                <a:tab pos="4340225" algn="l"/>
                <a:tab pos="5718175" algn="l"/>
                <a:tab pos="6496050" algn="l"/>
                <a:tab pos="7163434" algn="l"/>
                <a:tab pos="7870825" algn="l"/>
                <a:tab pos="8289925" algn="l"/>
              </a:tabLst>
            </a:pPr>
            <a:r>
              <a:rPr sz="2000" spc="-5" dirty="0">
                <a:latin typeface="Times New Roman"/>
                <a:cs typeface="Times New Roman"/>
              </a:rPr>
              <a:t>Искл</a:t>
            </a:r>
            <a:r>
              <a:rPr sz="2000" spc="-75" dirty="0">
                <a:latin typeface="Times New Roman"/>
                <a:cs typeface="Times New Roman"/>
              </a:rPr>
              <a:t>ю</a:t>
            </a:r>
            <a:r>
              <a:rPr sz="2000" dirty="0">
                <a:latin typeface="Times New Roman"/>
                <a:cs typeface="Times New Roman"/>
              </a:rPr>
              <a:t>чены	зада</a:t>
            </a:r>
            <a:r>
              <a:rPr sz="2000" spc="-10" dirty="0">
                <a:latin typeface="Times New Roman"/>
                <a:cs typeface="Times New Roman"/>
              </a:rPr>
              <a:t>н</a:t>
            </a:r>
            <a:r>
              <a:rPr sz="2000" spc="-5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я	</a:t>
            </a:r>
            <a:r>
              <a:rPr sz="2000" spc="-10" dirty="0">
                <a:latin typeface="Times New Roman"/>
                <a:cs typeface="Times New Roman"/>
              </a:rPr>
              <a:t>2</a:t>
            </a:r>
            <a:r>
              <a:rPr sz="2000" dirty="0">
                <a:latin typeface="Times New Roman"/>
                <a:cs typeface="Times New Roman"/>
              </a:rPr>
              <a:t>2	и	</a:t>
            </a:r>
            <a:r>
              <a:rPr sz="2000" spc="-10" dirty="0">
                <a:latin typeface="Times New Roman"/>
                <a:cs typeface="Times New Roman"/>
              </a:rPr>
              <a:t>2</a:t>
            </a:r>
            <a:r>
              <a:rPr sz="2000" dirty="0">
                <a:latin typeface="Times New Roman"/>
                <a:cs typeface="Times New Roman"/>
              </a:rPr>
              <a:t>3	(по	</a:t>
            </a:r>
            <a:r>
              <a:rPr sz="2000" spc="-5" dirty="0">
                <a:latin typeface="Times New Roman"/>
                <a:cs typeface="Times New Roman"/>
              </a:rPr>
              <a:t>н</a:t>
            </a:r>
            <a:r>
              <a:rPr sz="2000" spc="-35" dirty="0">
                <a:latin typeface="Times New Roman"/>
                <a:cs typeface="Times New Roman"/>
              </a:rPr>
              <a:t>у</a:t>
            </a:r>
            <a:r>
              <a:rPr sz="2000" dirty="0">
                <a:latin typeface="Times New Roman"/>
                <a:cs typeface="Times New Roman"/>
              </a:rPr>
              <a:t>ме</a:t>
            </a:r>
            <a:r>
              <a:rPr sz="2000" spc="5" dirty="0">
                <a:latin typeface="Times New Roman"/>
                <a:cs typeface="Times New Roman"/>
              </a:rPr>
              <a:t>р</a:t>
            </a:r>
            <a:r>
              <a:rPr sz="2000" dirty="0">
                <a:latin typeface="Times New Roman"/>
                <a:cs typeface="Times New Roman"/>
              </a:rPr>
              <a:t>ац</a:t>
            </a:r>
            <a:r>
              <a:rPr sz="2000" spc="-10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и	</a:t>
            </a:r>
            <a:r>
              <a:rPr sz="2000" spc="5" dirty="0">
                <a:latin typeface="Times New Roman"/>
                <a:cs typeface="Times New Roman"/>
              </a:rPr>
              <a:t>К</a:t>
            </a:r>
            <a:r>
              <a:rPr sz="2000" spc="-5" dirty="0">
                <a:latin typeface="Times New Roman"/>
                <a:cs typeface="Times New Roman"/>
              </a:rPr>
              <a:t>И</a:t>
            </a:r>
            <a:r>
              <a:rPr sz="2000" dirty="0">
                <a:latin typeface="Times New Roman"/>
                <a:cs typeface="Times New Roman"/>
              </a:rPr>
              <a:t>М	ЕГЭ	2023	</a:t>
            </a:r>
            <a:r>
              <a:rPr sz="2000" spc="-235" dirty="0">
                <a:latin typeface="Times New Roman"/>
                <a:cs typeface="Times New Roman"/>
              </a:rPr>
              <a:t>г</a:t>
            </a:r>
            <a:r>
              <a:rPr sz="2000" dirty="0">
                <a:latin typeface="Times New Roman"/>
                <a:cs typeface="Times New Roman"/>
              </a:rPr>
              <a:t>.)	с  </a:t>
            </a:r>
            <a:r>
              <a:rPr sz="2000" spc="-10" dirty="0">
                <a:latin typeface="Times New Roman"/>
                <a:cs typeface="Times New Roman"/>
              </a:rPr>
              <a:t>топографической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картой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(определение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азимута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 </a:t>
            </a:r>
            <a:r>
              <a:rPr sz="2000" spc="5" dirty="0">
                <a:latin typeface="Times New Roman"/>
                <a:cs typeface="Times New Roman"/>
              </a:rPr>
              <a:t>построение </a:t>
            </a:r>
            <a:r>
              <a:rPr sz="2000" dirty="0">
                <a:latin typeface="Times New Roman"/>
                <a:cs typeface="Times New Roman"/>
              </a:rPr>
              <a:t>профиля).</a:t>
            </a:r>
            <a:endParaRPr sz="2000">
              <a:latin typeface="Times New Roman"/>
              <a:cs typeface="Times New Roman"/>
            </a:endParaRPr>
          </a:p>
          <a:p>
            <a:pPr marL="43815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Общее</a:t>
            </a:r>
            <a:r>
              <a:rPr sz="2000" spc="3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число</a:t>
            </a:r>
            <a:r>
              <a:rPr sz="2000" spc="3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заданий</a:t>
            </a:r>
            <a:r>
              <a:rPr sz="2000" spc="3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38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экзаменационной</a:t>
            </a:r>
            <a:r>
              <a:rPr sz="2000" spc="39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работе</a:t>
            </a:r>
            <a:r>
              <a:rPr sz="2000" spc="3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сократилось</a:t>
            </a:r>
            <a:r>
              <a:rPr sz="2000" spc="3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</a:t>
            </a:r>
            <a:r>
              <a:rPr sz="2000" spc="36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31</a:t>
            </a:r>
            <a:r>
              <a:rPr sz="2000" spc="38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до</a:t>
            </a:r>
            <a:r>
              <a:rPr sz="2000" spc="3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29.</a:t>
            </a:r>
            <a:endParaRPr sz="2000">
              <a:latin typeface="Times New Roman"/>
              <a:cs typeface="Times New Roman"/>
            </a:endParaRPr>
          </a:p>
          <a:p>
            <a:pPr marL="43815">
              <a:lnSpc>
                <a:spcPct val="100000"/>
              </a:lnSpc>
            </a:pPr>
            <a:r>
              <a:rPr sz="2000" spc="-10" dirty="0">
                <a:latin typeface="Times New Roman"/>
                <a:cs typeface="Times New Roman"/>
              </a:rPr>
              <a:t>Максимальный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первичный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балл </a:t>
            </a:r>
            <a:r>
              <a:rPr sz="2000" spc="-5" dirty="0">
                <a:latin typeface="Times New Roman"/>
                <a:cs typeface="Times New Roman"/>
              </a:rPr>
              <a:t>изменѐн </a:t>
            </a:r>
            <a:r>
              <a:rPr sz="2000" b="1" dirty="0">
                <a:latin typeface="Times New Roman"/>
                <a:cs typeface="Times New Roman"/>
              </a:rPr>
              <a:t>с</a:t>
            </a:r>
            <a:r>
              <a:rPr sz="2000" b="1" spc="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43</a:t>
            </a:r>
            <a:r>
              <a:rPr sz="2000" b="1" spc="-15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до </a:t>
            </a:r>
            <a:r>
              <a:rPr sz="2000" b="1" dirty="0">
                <a:latin typeface="Times New Roman"/>
                <a:cs typeface="Times New Roman"/>
              </a:rPr>
              <a:t>39 </a:t>
            </a:r>
            <a:r>
              <a:rPr sz="2000" b="1" spc="-5" dirty="0">
                <a:latin typeface="Times New Roman"/>
                <a:cs typeface="Times New Roman"/>
              </a:rPr>
              <a:t>баллов.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50">
              <a:latin typeface="Times New Roman"/>
              <a:cs typeface="Times New Roman"/>
            </a:endParaRPr>
          </a:p>
          <a:p>
            <a:pPr marL="119380">
              <a:lnSpc>
                <a:spcPct val="100000"/>
              </a:lnSpc>
              <a:tabLst>
                <a:tab pos="1943100" algn="l"/>
              </a:tabLst>
            </a:pPr>
            <a:r>
              <a:rPr sz="3200" b="1" dirty="0">
                <a:solidFill>
                  <a:srgbClr val="921317"/>
                </a:solidFill>
                <a:latin typeface="Times New Roman"/>
                <a:cs typeface="Times New Roman"/>
              </a:rPr>
              <a:t>ЕГЭ	Иностранные</a:t>
            </a:r>
            <a:r>
              <a:rPr sz="3200" b="1" spc="-40" dirty="0">
                <a:solidFill>
                  <a:srgbClr val="921317"/>
                </a:solidFill>
                <a:latin typeface="Times New Roman"/>
                <a:cs typeface="Times New Roman"/>
              </a:rPr>
              <a:t> </a:t>
            </a:r>
            <a:r>
              <a:rPr sz="3200" b="1" spc="-10" dirty="0">
                <a:solidFill>
                  <a:srgbClr val="921317"/>
                </a:solidFill>
                <a:latin typeface="Times New Roman"/>
                <a:cs typeface="Times New Roman"/>
              </a:rPr>
              <a:t>языки</a:t>
            </a:r>
            <a:endParaRPr sz="3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2625"/>
              </a:spcBef>
            </a:pPr>
            <a:r>
              <a:rPr sz="2000" spc="-5" dirty="0">
                <a:latin typeface="Times New Roman"/>
                <a:cs typeface="Times New Roman"/>
              </a:rPr>
              <a:t>Изменения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в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содержании</a:t>
            </a:r>
            <a:r>
              <a:rPr sz="2000" dirty="0">
                <a:latin typeface="Times New Roman"/>
                <a:cs typeface="Times New Roman"/>
              </a:rPr>
              <a:t> КИМ </a:t>
            </a:r>
            <a:r>
              <a:rPr sz="2000" spc="-25" dirty="0">
                <a:latin typeface="Times New Roman"/>
                <a:cs typeface="Times New Roman"/>
              </a:rPr>
              <a:t>отсутствуют.</a:t>
            </a:r>
            <a:endParaRPr sz="2000">
              <a:latin typeface="Times New Roman"/>
              <a:cs typeface="Times New Roman"/>
            </a:endParaRPr>
          </a:p>
          <a:p>
            <a:pPr marL="12700" marR="5715" algn="just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Изменена</a:t>
            </a:r>
            <a:r>
              <a:rPr sz="2000" spc="4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система</a:t>
            </a:r>
            <a:r>
              <a:rPr sz="2000" spc="4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уровней</a:t>
            </a:r>
            <a:r>
              <a:rPr sz="2000" spc="4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сложности</a:t>
            </a:r>
            <a:r>
              <a:rPr sz="2000" spc="4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заданий:</a:t>
            </a:r>
            <a:r>
              <a:rPr sz="2000" spc="47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на</a:t>
            </a:r>
            <a:r>
              <a:rPr sz="2000" spc="4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базовый</a:t>
            </a:r>
            <a:r>
              <a:rPr sz="2000" spc="47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(соответствует </a:t>
            </a:r>
            <a:r>
              <a:rPr sz="2000" spc="-49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программе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базового</a:t>
            </a:r>
            <a:r>
              <a:rPr sz="2000" spc="-5" dirty="0">
                <a:latin typeface="Times New Roman"/>
                <a:cs typeface="Times New Roman"/>
              </a:rPr>
              <a:t> уровня)</a:t>
            </a:r>
            <a:r>
              <a:rPr sz="2000" dirty="0">
                <a:latin typeface="Times New Roman"/>
                <a:cs typeface="Times New Roman"/>
              </a:rPr>
              <a:t> и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высокий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(соответствует</a:t>
            </a:r>
            <a:r>
              <a:rPr sz="2000" spc="-5" dirty="0">
                <a:latin typeface="Times New Roman"/>
                <a:cs typeface="Times New Roman"/>
              </a:rPr>
              <a:t> программе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25" dirty="0">
                <a:latin typeface="Times New Roman"/>
                <a:cs typeface="Times New Roman"/>
              </a:rPr>
              <a:t>углубленного</a:t>
            </a:r>
            <a:r>
              <a:rPr sz="2000" spc="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уровня).</a:t>
            </a:r>
            <a:endParaRPr sz="20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spc="-10" dirty="0">
                <a:latin typeface="Times New Roman"/>
                <a:cs typeface="Times New Roman"/>
              </a:rPr>
              <a:t>Уточнены формулировки </a:t>
            </a:r>
            <a:r>
              <a:rPr sz="2000" spc="-5" dirty="0">
                <a:latin typeface="Times New Roman"/>
                <a:cs typeface="Times New Roman"/>
              </a:rPr>
              <a:t>задания </a:t>
            </a:r>
            <a:r>
              <a:rPr sz="2000" dirty="0">
                <a:latin typeface="Times New Roman"/>
                <a:cs typeface="Times New Roman"/>
              </a:rPr>
              <a:t>38 </a:t>
            </a:r>
            <a:r>
              <a:rPr sz="2000" spc="-5" dirty="0">
                <a:latin typeface="Times New Roman"/>
                <a:cs typeface="Times New Roman"/>
              </a:rPr>
              <a:t>письменной части </a:t>
            </a:r>
            <a:r>
              <a:rPr sz="2000" dirty="0">
                <a:latin typeface="Times New Roman"/>
                <a:cs typeface="Times New Roman"/>
              </a:rPr>
              <a:t>и </a:t>
            </a:r>
            <a:r>
              <a:rPr sz="2000" spc="-5" dirty="0">
                <a:latin typeface="Times New Roman"/>
                <a:cs typeface="Times New Roman"/>
              </a:rPr>
              <a:t>задания </a:t>
            </a:r>
            <a:r>
              <a:rPr sz="2000" dirty="0">
                <a:latin typeface="Times New Roman"/>
                <a:cs typeface="Times New Roman"/>
              </a:rPr>
              <a:t>4 устной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части,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а </a:t>
            </a:r>
            <a:r>
              <a:rPr sz="2000" spc="-5" dirty="0">
                <a:latin typeface="Times New Roman"/>
                <a:cs typeface="Times New Roman"/>
              </a:rPr>
              <a:t>также</a:t>
            </a:r>
            <a:r>
              <a:rPr sz="2000" dirty="0">
                <a:latin typeface="Times New Roman"/>
                <a:cs typeface="Times New Roman"/>
              </a:rPr>
              <a:t> критерии</a:t>
            </a:r>
            <a:r>
              <a:rPr sz="2000" spc="-5" dirty="0">
                <a:latin typeface="Times New Roman"/>
                <a:cs typeface="Times New Roman"/>
              </a:rPr>
              <a:t> оценивания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ответов </a:t>
            </a:r>
            <a:r>
              <a:rPr sz="2000" spc="-5" dirty="0">
                <a:latin typeface="Times New Roman"/>
                <a:cs typeface="Times New Roman"/>
              </a:rPr>
              <a:t>на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задание</a:t>
            </a:r>
            <a:r>
              <a:rPr sz="2000" dirty="0">
                <a:latin typeface="Times New Roman"/>
                <a:cs typeface="Times New Roman"/>
              </a:rPr>
              <a:t> 4.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2000" spc="-20" dirty="0">
                <a:latin typeface="Times New Roman"/>
                <a:cs typeface="Times New Roman"/>
              </a:rPr>
              <a:t>Уменьшено</a:t>
            </a:r>
            <a:r>
              <a:rPr sz="2000" spc="229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максимальное</a:t>
            </a:r>
            <a:r>
              <a:rPr sz="2000" spc="24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количество</a:t>
            </a:r>
            <a:r>
              <a:rPr sz="2000" spc="2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баллов</a:t>
            </a:r>
            <a:r>
              <a:rPr sz="2000" spc="2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за</a:t>
            </a:r>
            <a:r>
              <a:rPr sz="2000" spc="2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выполнение</a:t>
            </a:r>
            <a:r>
              <a:rPr sz="2000" spc="2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заданий</a:t>
            </a:r>
            <a:r>
              <a:rPr sz="2000" spc="2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</a:t>
            </a:r>
            <a:r>
              <a:rPr sz="2000" spc="2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235" dirty="0">
                <a:latin typeface="Times New Roman"/>
                <a:cs typeface="Times New Roman"/>
              </a:rPr>
              <a:t> </a:t>
            </a:r>
            <a:r>
              <a:rPr sz="2000" spc="-80" dirty="0">
                <a:latin typeface="Times New Roman"/>
                <a:cs typeface="Times New Roman"/>
              </a:rPr>
              <a:t>11</a:t>
            </a:r>
            <a:endParaRPr sz="2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Times New Roman"/>
                <a:cs typeface="Times New Roman"/>
              </a:rPr>
              <a:t>(до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2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баллов),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заданий</a:t>
            </a:r>
            <a:r>
              <a:rPr sz="2000" dirty="0">
                <a:latin typeface="Times New Roman"/>
                <a:cs typeface="Times New Roman"/>
              </a:rPr>
              <a:t> 2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и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10</a:t>
            </a:r>
            <a:r>
              <a:rPr sz="2000" spc="48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(до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3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баллов).</a:t>
            </a:r>
            <a:endParaRPr sz="2000">
              <a:latin typeface="Times New Roman"/>
              <a:cs typeface="Times New Roman"/>
            </a:endParaRPr>
          </a:p>
          <a:p>
            <a:pPr marL="12700" marR="6350" algn="just">
              <a:lnSpc>
                <a:spcPct val="100000"/>
              </a:lnSpc>
            </a:pPr>
            <a:r>
              <a:rPr sz="2000" spc="-5" dirty="0">
                <a:latin typeface="Times New Roman"/>
                <a:cs typeface="Times New Roman"/>
              </a:rPr>
              <a:t>Максимальный первичный </a:t>
            </a:r>
            <a:r>
              <a:rPr sz="2000" dirty="0">
                <a:latin typeface="Times New Roman"/>
                <a:cs typeface="Times New Roman"/>
              </a:rPr>
              <a:t>балл за </a:t>
            </a:r>
            <a:r>
              <a:rPr sz="2000" spc="-5" dirty="0">
                <a:latin typeface="Times New Roman"/>
                <a:cs typeface="Times New Roman"/>
              </a:rPr>
              <a:t>выполнение работы изменѐн </a:t>
            </a:r>
            <a:r>
              <a:rPr sz="2000" b="1" dirty="0">
                <a:latin typeface="Times New Roman"/>
                <a:cs typeface="Times New Roman"/>
              </a:rPr>
              <a:t>с 86 </a:t>
            </a:r>
            <a:r>
              <a:rPr sz="2000" b="1" spc="-5" dirty="0">
                <a:latin typeface="Times New Roman"/>
                <a:cs typeface="Times New Roman"/>
              </a:rPr>
              <a:t>до </a:t>
            </a:r>
            <a:r>
              <a:rPr sz="2000" b="1" spc="-10" dirty="0">
                <a:latin typeface="Times New Roman"/>
                <a:cs typeface="Times New Roman"/>
              </a:rPr>
              <a:t>82 </a:t>
            </a:r>
            <a:r>
              <a:rPr sz="2000" b="1" spc="-5" dirty="0">
                <a:latin typeface="Times New Roman"/>
                <a:cs typeface="Times New Roman"/>
              </a:rPr>
              <a:t> баллов.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-6350" y="0"/>
            <a:ext cx="134620" cy="6870700"/>
            <a:chOff x="-6350" y="0"/>
            <a:chExt cx="134620" cy="6870700"/>
          </a:xfrm>
        </p:grpSpPr>
        <p:sp>
          <p:nvSpPr>
            <p:cNvPr id="5" name="object 5"/>
            <p:cNvSpPr/>
            <p:nvPr/>
          </p:nvSpPr>
          <p:spPr>
            <a:xfrm>
              <a:off x="0" y="0"/>
              <a:ext cx="121920" cy="6858000"/>
            </a:xfrm>
            <a:custGeom>
              <a:avLst/>
              <a:gdLst/>
              <a:ahLst/>
              <a:cxnLst/>
              <a:rect l="l" t="t" r="r" b="b"/>
              <a:pathLst>
                <a:path w="121920" h="6858000">
                  <a:moveTo>
                    <a:pt x="121777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21777" y="6858000"/>
                  </a:lnTo>
                  <a:lnTo>
                    <a:pt x="121777" y="0"/>
                  </a:lnTo>
                  <a:close/>
                </a:path>
              </a:pathLst>
            </a:custGeom>
            <a:solidFill>
              <a:srgbClr val="9213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0"/>
              <a:ext cx="121920" cy="6858000"/>
            </a:xfrm>
            <a:custGeom>
              <a:avLst/>
              <a:gdLst/>
              <a:ahLst/>
              <a:cxnLst/>
              <a:rect l="l" t="t" r="r" b="b"/>
              <a:pathLst>
                <a:path w="121920" h="6858000">
                  <a:moveTo>
                    <a:pt x="0" y="6858000"/>
                  </a:moveTo>
                  <a:lnTo>
                    <a:pt x="121777" y="6858000"/>
                  </a:lnTo>
                  <a:lnTo>
                    <a:pt x="121777" y="0"/>
                  </a:lnTo>
                  <a:lnTo>
                    <a:pt x="0" y="0"/>
                  </a:lnTo>
                  <a:lnTo>
                    <a:pt x="0" y="6858000"/>
                  </a:lnTo>
                  <a:close/>
                </a:path>
              </a:pathLst>
            </a:custGeom>
            <a:ln w="12700">
              <a:solidFill>
                <a:srgbClr val="92131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85723"/>
            <a:ext cx="8939149" cy="664845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0251" y="1332687"/>
            <a:ext cx="7303770" cy="161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8120">
              <a:lnSpc>
                <a:spcPct val="100000"/>
              </a:lnSpc>
              <a:spcBef>
                <a:spcPts val="100"/>
              </a:spcBef>
            </a:pPr>
            <a:r>
              <a:rPr sz="2400" b="1" u="heavy" spc="-25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fipi.ru</a:t>
            </a:r>
            <a:r>
              <a:rPr sz="2400" b="1" spc="-3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-</a:t>
            </a:r>
            <a:r>
              <a:rPr sz="2400" b="1" spc="-75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404040"/>
                </a:solidFill>
                <a:latin typeface="Cambria"/>
                <a:cs typeface="Cambria"/>
              </a:rPr>
              <a:t>Федеральный</a:t>
            </a:r>
            <a:r>
              <a:rPr sz="2400" b="1" spc="-30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spc="55" dirty="0">
                <a:solidFill>
                  <a:srgbClr val="404040"/>
                </a:solidFill>
                <a:latin typeface="Cambria"/>
                <a:cs typeface="Cambria"/>
              </a:rPr>
              <a:t>институт</a:t>
            </a:r>
            <a:r>
              <a:rPr sz="2400" b="1" spc="145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spc="10" dirty="0">
                <a:solidFill>
                  <a:srgbClr val="404040"/>
                </a:solidFill>
                <a:latin typeface="Cambria"/>
                <a:cs typeface="Cambria"/>
              </a:rPr>
              <a:t>педагогических</a:t>
            </a:r>
            <a:endParaRPr sz="2400">
              <a:latin typeface="Cambria"/>
              <a:cs typeface="Cambria"/>
            </a:endParaRPr>
          </a:p>
          <a:p>
            <a:pPr marL="198120">
              <a:lnSpc>
                <a:spcPct val="100000"/>
              </a:lnSpc>
            </a:pPr>
            <a:r>
              <a:rPr sz="2400" b="1" spc="-15" dirty="0">
                <a:solidFill>
                  <a:srgbClr val="404040"/>
                </a:solidFill>
                <a:latin typeface="Cambria"/>
                <a:cs typeface="Cambria"/>
              </a:rPr>
              <a:t>измерений</a:t>
            </a:r>
            <a:endParaRPr sz="2400">
              <a:latin typeface="Cambria"/>
              <a:cs typeface="Cambria"/>
            </a:endParaRPr>
          </a:p>
          <a:p>
            <a:pPr marL="12700" marR="654050">
              <a:lnSpc>
                <a:spcPct val="100000"/>
              </a:lnSpc>
              <a:spcBef>
                <a:spcPts val="994"/>
              </a:spcBef>
              <a:tabLst>
                <a:tab pos="1595755" algn="l"/>
              </a:tabLst>
            </a:pPr>
            <a:r>
              <a:rPr sz="2400" b="1" u="heavy" spc="-20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ege.edu.ru</a:t>
            </a:r>
            <a:r>
              <a:rPr sz="2400" b="1" spc="-20" dirty="0">
                <a:solidFill>
                  <a:srgbClr val="800000"/>
                </a:solidFill>
                <a:latin typeface="Cambria"/>
                <a:cs typeface="Cambria"/>
              </a:rPr>
              <a:t>	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-</a:t>
            </a:r>
            <a:r>
              <a:rPr sz="2400" b="1" spc="-130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spc="-35" dirty="0">
                <a:solidFill>
                  <a:srgbClr val="404040"/>
                </a:solidFill>
                <a:latin typeface="Cambria"/>
                <a:cs typeface="Cambria"/>
              </a:rPr>
              <a:t>Официальный</a:t>
            </a:r>
            <a:r>
              <a:rPr sz="2400" b="1" spc="155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spc="-15" dirty="0">
                <a:solidFill>
                  <a:srgbClr val="404040"/>
                </a:solidFill>
                <a:latin typeface="Cambria"/>
                <a:cs typeface="Cambria"/>
              </a:rPr>
              <a:t>информационный </a:t>
            </a:r>
            <a:r>
              <a:rPr sz="2400" b="1" spc="-509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ЕГЭ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446391" y="2191003"/>
            <a:ext cx="10617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5" dirty="0">
                <a:solidFill>
                  <a:srgbClr val="404040"/>
                </a:solidFill>
                <a:latin typeface="Cambria"/>
                <a:cs typeface="Cambria"/>
              </a:rPr>
              <a:t>по</a:t>
            </a:r>
            <a:r>
              <a:rPr sz="2400" b="1" spc="-30" dirty="0">
                <a:solidFill>
                  <a:srgbClr val="404040"/>
                </a:solidFill>
                <a:latin typeface="Cambria"/>
                <a:cs typeface="Cambria"/>
              </a:rPr>
              <a:t>р</a:t>
            </a:r>
            <a:r>
              <a:rPr sz="2400" b="1" spc="-15" dirty="0">
                <a:solidFill>
                  <a:srgbClr val="404040"/>
                </a:solidFill>
                <a:latin typeface="Cambria"/>
                <a:cs typeface="Cambria"/>
              </a:rPr>
              <a:t>та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л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251" y="3049270"/>
            <a:ext cx="8517255" cy="2449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5885">
              <a:lnSpc>
                <a:spcPct val="100000"/>
              </a:lnSpc>
              <a:spcBef>
                <a:spcPts val="100"/>
              </a:spcBef>
              <a:tabLst>
                <a:tab pos="1027430" algn="l"/>
                <a:tab pos="5807710" algn="l"/>
                <a:tab pos="8242934" algn="l"/>
              </a:tabLst>
            </a:pPr>
            <a:r>
              <a:rPr sz="2400" b="1" u="heavy" spc="-35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o</a:t>
            </a:r>
            <a:r>
              <a:rPr sz="2400" b="1" u="heavy" spc="-40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br</a:t>
            </a:r>
            <a:r>
              <a:rPr sz="2400" b="1" u="heavy" spc="-35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n</a:t>
            </a:r>
            <a:r>
              <a:rPr sz="2400" b="1" u="heavy" spc="-40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a</a:t>
            </a:r>
            <a:r>
              <a:rPr sz="2400" b="1" u="heavy" spc="-45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d</a:t>
            </a:r>
            <a:r>
              <a:rPr sz="2400" b="1" u="heavy" spc="-35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zo</a:t>
            </a:r>
            <a:r>
              <a:rPr sz="2400" b="1" u="heavy" spc="-280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r</a:t>
            </a:r>
            <a:r>
              <a:rPr sz="2400" b="1" u="heavy" spc="-45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.</a:t>
            </a:r>
            <a:r>
              <a:rPr sz="2400" b="1" u="heavy" spc="-40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g</a:t>
            </a:r>
            <a:r>
              <a:rPr sz="2400" b="1" u="heavy" spc="-85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o</a:t>
            </a:r>
            <a:r>
              <a:rPr sz="2400" b="1" u="heavy" spc="-254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v</a:t>
            </a:r>
            <a:r>
              <a:rPr sz="2400" b="1" u="heavy" spc="-45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.</a:t>
            </a:r>
            <a:r>
              <a:rPr sz="2400" b="1" u="heavy" spc="-30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r</a:t>
            </a:r>
            <a:r>
              <a:rPr sz="2400" b="1" u="heavy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u</a:t>
            </a:r>
            <a:r>
              <a:rPr sz="2400" b="1" spc="-20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-</a:t>
            </a:r>
            <a:r>
              <a:rPr sz="2400" b="1" spc="-70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404040"/>
                </a:solidFill>
                <a:latin typeface="Cambria"/>
                <a:cs typeface="Cambria"/>
              </a:rPr>
              <a:t>Ф</a:t>
            </a:r>
            <a:r>
              <a:rPr sz="2400" b="1" spc="-15" dirty="0">
                <a:solidFill>
                  <a:srgbClr val="404040"/>
                </a:solidFill>
                <a:latin typeface="Cambria"/>
                <a:cs typeface="Cambria"/>
              </a:rPr>
              <a:t>е</a:t>
            </a:r>
            <a:r>
              <a:rPr sz="2400" b="1" spc="-10" dirty="0">
                <a:solidFill>
                  <a:srgbClr val="404040"/>
                </a:solidFill>
                <a:latin typeface="Cambria"/>
                <a:cs typeface="Cambria"/>
              </a:rPr>
              <a:t>д</a:t>
            </a:r>
            <a:r>
              <a:rPr sz="2400" b="1" spc="-15" dirty="0">
                <a:solidFill>
                  <a:srgbClr val="404040"/>
                </a:solidFill>
                <a:latin typeface="Cambria"/>
                <a:cs typeface="Cambria"/>
              </a:rPr>
              <a:t>е</a:t>
            </a:r>
            <a:r>
              <a:rPr sz="2400" b="1" spc="-20" dirty="0">
                <a:solidFill>
                  <a:srgbClr val="404040"/>
                </a:solidFill>
                <a:latin typeface="Cambria"/>
                <a:cs typeface="Cambria"/>
              </a:rPr>
              <a:t>р</a:t>
            </a:r>
            <a:r>
              <a:rPr sz="2400" b="1" spc="-15" dirty="0">
                <a:solidFill>
                  <a:srgbClr val="404040"/>
                </a:solidFill>
                <a:latin typeface="Cambria"/>
                <a:cs typeface="Cambria"/>
              </a:rPr>
              <a:t>а</a:t>
            </a:r>
            <a:r>
              <a:rPr sz="2400" b="1" spc="-10" dirty="0">
                <a:solidFill>
                  <a:srgbClr val="404040"/>
                </a:solidFill>
                <a:latin typeface="Cambria"/>
                <a:cs typeface="Cambria"/>
              </a:rPr>
              <a:t>л</a:t>
            </a:r>
            <a:r>
              <a:rPr sz="2400" b="1" spc="-15" dirty="0">
                <a:solidFill>
                  <a:srgbClr val="404040"/>
                </a:solidFill>
                <a:latin typeface="Cambria"/>
                <a:cs typeface="Cambria"/>
              </a:rPr>
              <a:t>ь</a:t>
            </a:r>
            <a:r>
              <a:rPr sz="2400" b="1" spc="-10" dirty="0">
                <a:solidFill>
                  <a:srgbClr val="404040"/>
                </a:solidFill>
                <a:latin typeface="Cambria"/>
                <a:cs typeface="Cambria"/>
              </a:rPr>
              <a:t>н</a:t>
            </a:r>
            <a:r>
              <a:rPr sz="2400" b="1" spc="-15" dirty="0">
                <a:solidFill>
                  <a:srgbClr val="404040"/>
                </a:solidFill>
                <a:latin typeface="Cambria"/>
                <a:cs typeface="Cambria"/>
              </a:rPr>
              <a:t>а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я</a:t>
            </a:r>
            <a:r>
              <a:rPr sz="2400" b="1" spc="15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служба	</a:t>
            </a:r>
            <a:r>
              <a:rPr sz="2400" b="1" spc="-30" dirty="0">
                <a:solidFill>
                  <a:srgbClr val="404040"/>
                </a:solidFill>
                <a:latin typeface="Cambria"/>
                <a:cs typeface="Cambria"/>
              </a:rPr>
              <a:t>п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о</a:t>
            </a:r>
            <a:r>
              <a:rPr sz="2400" b="1" spc="130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spc="10" dirty="0">
                <a:solidFill>
                  <a:srgbClr val="404040"/>
                </a:solidFill>
                <a:latin typeface="Cambria"/>
                <a:cs typeface="Cambria"/>
              </a:rPr>
              <a:t>н</a:t>
            </a:r>
            <a:r>
              <a:rPr sz="2400" b="1" spc="5" dirty="0">
                <a:solidFill>
                  <a:srgbClr val="404040"/>
                </a:solidFill>
                <a:latin typeface="Cambria"/>
                <a:cs typeface="Cambria"/>
              </a:rPr>
              <a:t>а</a:t>
            </a:r>
            <a:r>
              <a:rPr sz="2400" b="1" spc="15" dirty="0">
                <a:solidFill>
                  <a:srgbClr val="404040"/>
                </a:solidFill>
                <a:latin typeface="Cambria"/>
                <a:cs typeface="Cambria"/>
              </a:rPr>
              <a:t>д</a:t>
            </a:r>
            <a:r>
              <a:rPr sz="2400" b="1" spc="10" dirty="0">
                <a:solidFill>
                  <a:srgbClr val="404040"/>
                </a:solidFill>
                <a:latin typeface="Cambria"/>
                <a:cs typeface="Cambria"/>
              </a:rPr>
              <a:t>зо</a:t>
            </a:r>
            <a:r>
              <a:rPr sz="2400" b="1" spc="-45" dirty="0">
                <a:solidFill>
                  <a:srgbClr val="404040"/>
                </a:solidFill>
                <a:latin typeface="Cambria"/>
                <a:cs typeface="Cambria"/>
              </a:rPr>
              <a:t>р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у	в  сфере	</a:t>
            </a:r>
            <a:r>
              <a:rPr sz="2400" b="1" spc="-25" dirty="0">
                <a:solidFill>
                  <a:srgbClr val="404040"/>
                </a:solidFill>
                <a:latin typeface="Cambria"/>
                <a:cs typeface="Cambria"/>
              </a:rPr>
              <a:t>о</a:t>
            </a:r>
            <a:r>
              <a:rPr sz="2400" b="1" spc="-30" dirty="0">
                <a:solidFill>
                  <a:srgbClr val="404040"/>
                </a:solidFill>
                <a:latin typeface="Cambria"/>
                <a:cs typeface="Cambria"/>
              </a:rPr>
              <a:t>бр</a:t>
            </a:r>
            <a:r>
              <a:rPr sz="2400" b="1" spc="-25" dirty="0">
                <a:solidFill>
                  <a:srgbClr val="404040"/>
                </a:solidFill>
                <a:latin typeface="Cambria"/>
                <a:cs typeface="Cambria"/>
              </a:rPr>
              <a:t>азо</a:t>
            </a:r>
            <a:r>
              <a:rPr sz="2400" b="1" spc="-30" dirty="0">
                <a:solidFill>
                  <a:srgbClr val="404040"/>
                </a:solidFill>
                <a:latin typeface="Cambria"/>
                <a:cs typeface="Cambria"/>
              </a:rPr>
              <a:t>в</a:t>
            </a:r>
            <a:r>
              <a:rPr sz="2400" b="1" spc="-25" dirty="0">
                <a:solidFill>
                  <a:srgbClr val="404040"/>
                </a:solidFill>
                <a:latin typeface="Cambria"/>
                <a:cs typeface="Cambria"/>
              </a:rPr>
              <a:t>ани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я</a:t>
            </a:r>
            <a:r>
              <a:rPr sz="2400" b="1" spc="15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и</a:t>
            </a:r>
            <a:r>
              <a:rPr sz="2400" b="1" spc="-160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404040"/>
                </a:solidFill>
                <a:latin typeface="Cambria"/>
                <a:cs typeface="Cambria"/>
              </a:rPr>
              <a:t>н</a:t>
            </a:r>
            <a:r>
              <a:rPr sz="2400" b="1" spc="-70" dirty="0">
                <a:solidFill>
                  <a:srgbClr val="404040"/>
                </a:solidFill>
                <a:latin typeface="Cambria"/>
                <a:cs typeface="Cambria"/>
              </a:rPr>
              <a:t>а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уки</a:t>
            </a:r>
            <a:endParaRPr sz="2400">
              <a:latin typeface="Cambria"/>
              <a:cs typeface="Cambria"/>
            </a:endParaRPr>
          </a:p>
          <a:p>
            <a:pPr marL="12700" marR="5080">
              <a:lnSpc>
                <a:spcPct val="100000"/>
              </a:lnSpc>
              <a:spcBef>
                <a:spcPts val="1105"/>
              </a:spcBef>
            </a:pPr>
            <a:r>
              <a:rPr sz="2400" b="1" u="heavy" spc="-45" dirty="0">
                <a:solidFill>
                  <a:srgbClr val="0462C1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  <a:hlinkClick r:id="rId2"/>
              </a:rPr>
              <a:t>www.rustest.ru 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- </a:t>
            </a:r>
            <a:r>
              <a:rPr sz="2400" b="1" spc="-35" dirty="0">
                <a:solidFill>
                  <a:srgbClr val="404040"/>
                </a:solidFill>
                <a:latin typeface="Cambria"/>
                <a:cs typeface="Cambria"/>
              </a:rPr>
              <a:t>Официальный </a:t>
            </a:r>
            <a:r>
              <a:rPr sz="2400" b="1" spc="30" dirty="0">
                <a:solidFill>
                  <a:srgbClr val="404040"/>
                </a:solidFill>
                <a:latin typeface="Cambria"/>
                <a:cs typeface="Cambria"/>
              </a:rPr>
              <a:t>сайт </a:t>
            </a:r>
            <a:r>
              <a:rPr sz="2400" b="1" spc="-5" dirty="0">
                <a:solidFill>
                  <a:srgbClr val="404040"/>
                </a:solidFill>
                <a:latin typeface="Cambria"/>
                <a:cs typeface="Cambria"/>
              </a:rPr>
              <a:t>Федерального </a:t>
            </a:r>
            <a:r>
              <a:rPr sz="2400" b="1" spc="10" dirty="0">
                <a:solidFill>
                  <a:srgbClr val="404040"/>
                </a:solidFill>
                <a:latin typeface="Cambria"/>
                <a:cs typeface="Cambria"/>
              </a:rPr>
              <a:t>центра </a:t>
            </a:r>
            <a:r>
              <a:rPr sz="2400" b="1" spc="-515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404040"/>
                </a:solidFill>
                <a:latin typeface="Cambria"/>
                <a:cs typeface="Cambria"/>
              </a:rPr>
              <a:t>Тестирования</a:t>
            </a:r>
            <a:endParaRPr sz="2400">
              <a:latin typeface="Cambria"/>
              <a:cs typeface="Cambria"/>
            </a:endParaRPr>
          </a:p>
          <a:p>
            <a:pPr marL="12700" marR="1336675">
              <a:lnSpc>
                <a:spcPct val="100000"/>
              </a:lnSpc>
              <a:spcBef>
                <a:spcPts val="695"/>
              </a:spcBef>
            </a:pPr>
            <a:r>
              <a:rPr sz="2400" b="1" u="heavy" spc="-45" dirty="0">
                <a:solidFill>
                  <a:srgbClr val="800000"/>
                </a:solidFill>
                <a:uFill>
                  <a:solidFill>
                    <a:srgbClr val="800000"/>
                  </a:solidFill>
                </a:uFill>
                <a:latin typeface="Cambria"/>
                <a:cs typeface="Cambria"/>
              </a:rPr>
              <a:t>mon.gov.ru</a:t>
            </a:r>
            <a:r>
              <a:rPr sz="2400" b="1" spc="-45" dirty="0">
                <a:solidFill>
                  <a:srgbClr val="80000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-</a:t>
            </a:r>
            <a:r>
              <a:rPr sz="2400" b="1" spc="5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Министерство </a:t>
            </a:r>
            <a:r>
              <a:rPr sz="2400" b="1" spc="-25" dirty="0">
                <a:solidFill>
                  <a:srgbClr val="404040"/>
                </a:solidFill>
                <a:latin typeface="Cambria"/>
                <a:cs typeface="Cambria"/>
              </a:rPr>
              <a:t>образования</a:t>
            </a:r>
            <a:r>
              <a:rPr sz="2400" b="1" spc="-20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404040"/>
                </a:solidFill>
                <a:latin typeface="Cambria"/>
                <a:cs typeface="Cambria"/>
              </a:rPr>
              <a:t>и </a:t>
            </a:r>
            <a:r>
              <a:rPr sz="2400" b="1" spc="-20" dirty="0">
                <a:solidFill>
                  <a:srgbClr val="404040"/>
                </a:solidFill>
                <a:latin typeface="Cambria"/>
                <a:cs typeface="Cambria"/>
              </a:rPr>
              <a:t>науки </a:t>
            </a:r>
            <a:r>
              <a:rPr sz="2400" b="1" spc="-515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spc="-15" dirty="0">
                <a:solidFill>
                  <a:srgbClr val="404040"/>
                </a:solidFill>
                <a:latin typeface="Cambria"/>
                <a:cs typeface="Cambria"/>
              </a:rPr>
              <a:t>Российской</a:t>
            </a:r>
            <a:r>
              <a:rPr sz="2400" b="1" spc="-20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404040"/>
                </a:solidFill>
                <a:latin typeface="Cambria"/>
                <a:cs typeface="Cambria"/>
              </a:rPr>
              <a:t>Федерации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830194" y="479552"/>
            <a:ext cx="39516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u="heavy" spc="-95" smtClean="0">
                <a:uFill>
                  <a:solidFill>
                    <a:srgbClr val="FF0000"/>
                  </a:solidFill>
                </a:uFill>
              </a:rPr>
              <a:t>С</a:t>
            </a:r>
            <a:r>
              <a:rPr sz="2400" u="heavy" spc="-105" smtClean="0">
                <a:uFill>
                  <a:solidFill>
                    <a:srgbClr val="FF0000"/>
                  </a:solidFill>
                </a:uFill>
              </a:rPr>
              <a:t>А</a:t>
            </a:r>
            <a:r>
              <a:rPr sz="2400" u="heavy" spc="-100" smtClean="0">
                <a:uFill>
                  <a:solidFill>
                    <a:srgbClr val="FF0000"/>
                  </a:solidFill>
                </a:uFill>
              </a:rPr>
              <a:t>Й</a:t>
            </a:r>
            <a:r>
              <a:rPr sz="2400" u="heavy" spc="-95" smtClean="0">
                <a:uFill>
                  <a:solidFill>
                    <a:srgbClr val="FF0000"/>
                  </a:solidFill>
                </a:uFill>
              </a:rPr>
              <a:t>Т</a:t>
            </a:r>
            <a:r>
              <a:rPr sz="2400" u="heavy" smtClean="0">
                <a:uFill>
                  <a:solidFill>
                    <a:srgbClr val="FF0000"/>
                  </a:solidFill>
                </a:uFill>
              </a:rPr>
              <a:t>Ы</a:t>
            </a:r>
            <a:r>
              <a:rPr lang="ru-RU" sz="2400" u="heavy" dirty="0" smtClean="0">
                <a:uFill>
                  <a:solidFill>
                    <a:srgbClr val="FF0000"/>
                  </a:solidFill>
                </a:uFill>
              </a:rPr>
              <a:t> </a:t>
            </a:r>
            <a:r>
              <a:rPr sz="2400" u="heavy" spc="-229" smtClean="0">
                <a:uFill>
                  <a:solidFill>
                    <a:srgbClr val="FF0000"/>
                  </a:solidFill>
                </a:uFill>
              </a:rPr>
              <a:t> </a:t>
            </a:r>
            <a:r>
              <a:rPr sz="2400" u="heavy" spc="90" smtClean="0">
                <a:uFill>
                  <a:solidFill>
                    <a:srgbClr val="FF0000"/>
                  </a:solidFill>
                </a:uFill>
              </a:rPr>
              <a:t>В</a:t>
            </a:r>
            <a:r>
              <a:rPr lang="ru-RU" sz="2400" u="heavy" spc="90" dirty="0" smtClean="0">
                <a:uFill>
                  <a:solidFill>
                    <a:srgbClr val="FF0000"/>
                  </a:solidFill>
                </a:uFill>
              </a:rPr>
              <a:t>  </a:t>
            </a:r>
            <a:r>
              <a:rPr sz="2400" u="heavy" spc="-90" smtClean="0">
                <a:uFill>
                  <a:solidFill>
                    <a:srgbClr val="FF0000"/>
                  </a:solidFill>
                </a:uFill>
              </a:rPr>
              <a:t>П</a:t>
            </a:r>
            <a:r>
              <a:rPr sz="2400" u="heavy" spc="-85" smtClean="0">
                <a:uFill>
                  <a:solidFill>
                    <a:srgbClr val="FF0000"/>
                  </a:solidFill>
                </a:uFill>
              </a:rPr>
              <a:t>О</a:t>
            </a:r>
            <a:r>
              <a:rPr sz="2400" u="heavy" spc="-90" smtClean="0">
                <a:uFill>
                  <a:solidFill>
                    <a:srgbClr val="FF0000"/>
                  </a:solidFill>
                </a:uFill>
              </a:rPr>
              <a:t>М</a:t>
            </a:r>
            <a:r>
              <a:rPr sz="2400" u="heavy" spc="-85" smtClean="0">
                <a:uFill>
                  <a:solidFill>
                    <a:srgbClr val="FF0000"/>
                  </a:solidFill>
                </a:uFill>
              </a:rPr>
              <a:t>ОЩ</a:t>
            </a:r>
            <a:r>
              <a:rPr sz="2400" u="heavy" smtClean="0">
                <a:uFill>
                  <a:solidFill>
                    <a:srgbClr val="FF0000"/>
                  </a:solidFill>
                </a:uFill>
              </a:rPr>
              <a:t>Ь</a:t>
            </a:r>
            <a:endParaRPr sz="2400"/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4800" y="143472"/>
            <a:ext cx="1999363" cy="109038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117729"/>
            <a:ext cx="2618105" cy="40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500" u="heavy" spc="-10" dirty="0">
                <a:uFill>
                  <a:solidFill>
                    <a:srgbClr val="C00000"/>
                  </a:solidFill>
                </a:uFill>
              </a:rPr>
              <a:t>Особенности</a:t>
            </a:r>
            <a:r>
              <a:rPr sz="2500" u="heavy" spc="-30" dirty="0">
                <a:uFill>
                  <a:solidFill>
                    <a:srgbClr val="C00000"/>
                  </a:solidFill>
                </a:uFill>
              </a:rPr>
              <a:t> </a:t>
            </a:r>
            <a:r>
              <a:rPr sz="2500" u="heavy" spc="-5" dirty="0">
                <a:uFill>
                  <a:solidFill>
                    <a:srgbClr val="C00000"/>
                  </a:solidFill>
                </a:uFill>
              </a:rPr>
              <a:t>ЕГЭ</a:t>
            </a:r>
            <a:endParaRPr sz="2500"/>
          </a:p>
        </p:txBody>
      </p:sp>
      <p:sp>
        <p:nvSpPr>
          <p:cNvPr id="3" name="object 3"/>
          <p:cNvSpPr txBox="1"/>
          <p:nvPr/>
        </p:nvSpPr>
        <p:spPr>
          <a:xfrm>
            <a:off x="354888" y="733425"/>
            <a:ext cx="7848600" cy="4626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27100" indent="-91503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927100" algn="l"/>
                <a:tab pos="927735" algn="l"/>
              </a:tabLst>
            </a:pP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единые</a:t>
            </a:r>
            <a:r>
              <a:rPr sz="2400" b="1" spc="-3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правила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проведения</a:t>
            </a: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1F5F"/>
              </a:buClr>
              <a:buFont typeface="Arial MT"/>
              <a:buChar char="•"/>
            </a:pPr>
            <a:endParaRPr sz="3150">
              <a:latin typeface="Cambria"/>
              <a:cs typeface="Cambria"/>
            </a:endParaRPr>
          </a:p>
          <a:p>
            <a:pPr marL="927100" indent="-915035">
              <a:lnSpc>
                <a:spcPct val="100000"/>
              </a:lnSpc>
              <a:buFont typeface="Arial MT"/>
              <a:buChar char="•"/>
              <a:tabLst>
                <a:tab pos="927100" algn="l"/>
                <a:tab pos="927735" algn="l"/>
              </a:tabLst>
            </a:pP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единое</a:t>
            </a:r>
            <a:r>
              <a:rPr sz="2400" b="1" spc="-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расписание</a:t>
            </a: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Arial MT"/>
              <a:buChar char="•"/>
            </a:pPr>
            <a:endParaRPr sz="3150">
              <a:latin typeface="Cambria"/>
              <a:cs typeface="Cambria"/>
            </a:endParaRPr>
          </a:p>
          <a:p>
            <a:pPr marL="927100" indent="-915035">
              <a:lnSpc>
                <a:spcPts val="2590"/>
              </a:lnSpc>
              <a:buFont typeface="Arial MT"/>
              <a:buChar char="•"/>
              <a:tabLst>
                <a:tab pos="927100" algn="l"/>
                <a:tab pos="927735" algn="l"/>
              </a:tabLst>
            </a:pP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использование</a:t>
            </a:r>
            <a:r>
              <a:rPr sz="2400" b="1" spc="-4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заданий</a:t>
            </a:r>
            <a:r>
              <a:rPr sz="2400" b="1" spc="-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стандартизированной</a:t>
            </a:r>
            <a:endParaRPr sz="2400">
              <a:latin typeface="Cambria"/>
              <a:cs typeface="Cambria"/>
            </a:endParaRPr>
          </a:p>
          <a:p>
            <a:pPr marL="241300">
              <a:lnSpc>
                <a:spcPts val="2590"/>
              </a:lnSpc>
            </a:pP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формы</a:t>
            </a:r>
            <a:r>
              <a:rPr sz="2400" b="1" spc="-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(КИМ)</a:t>
            </a: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650">
              <a:latin typeface="Cambria"/>
              <a:cs typeface="Cambria"/>
            </a:endParaRPr>
          </a:p>
          <a:p>
            <a:pPr marL="241300" marR="724535" indent="-229235">
              <a:lnSpc>
                <a:spcPts val="2310"/>
              </a:lnSpc>
              <a:buClr>
                <a:srgbClr val="001F5F"/>
              </a:buClr>
              <a:buFont typeface="Arial MT"/>
              <a:buChar char="•"/>
              <a:tabLst>
                <a:tab pos="927100" algn="l"/>
                <a:tab pos="927735" algn="l"/>
              </a:tabLst>
            </a:pPr>
            <a:r>
              <a:rPr dirty="0"/>
              <a:t>	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использование</a:t>
            </a:r>
            <a:r>
              <a:rPr sz="2400" b="1" spc="-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специальных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бланков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для </a:t>
            </a:r>
            <a:r>
              <a:rPr sz="2400" b="1" spc="-5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оформления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ответов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на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задания</a:t>
            </a: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Arial MT"/>
              <a:buChar char="•"/>
            </a:pPr>
            <a:endParaRPr sz="3650">
              <a:latin typeface="Cambria"/>
              <a:cs typeface="Cambria"/>
            </a:endParaRPr>
          </a:p>
          <a:p>
            <a:pPr marL="241300" marR="341630" indent="-229235">
              <a:lnSpc>
                <a:spcPts val="2310"/>
              </a:lnSpc>
              <a:buClr>
                <a:srgbClr val="001F5F"/>
              </a:buClr>
              <a:buFont typeface="Arial MT"/>
              <a:buChar char="•"/>
              <a:tabLst>
                <a:tab pos="927100" algn="l"/>
                <a:tab pos="927735" algn="l"/>
              </a:tabLst>
            </a:pPr>
            <a:r>
              <a:rPr dirty="0"/>
              <a:t>	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проведение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письменно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на </a:t>
            </a:r>
            <a:r>
              <a:rPr sz="2400" b="1" spc="-25" dirty="0">
                <a:solidFill>
                  <a:srgbClr val="001F5F"/>
                </a:solidFill>
                <a:latin typeface="Cambria"/>
                <a:cs typeface="Cambria"/>
              </a:rPr>
              <a:t>русском 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языке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(за </a:t>
            </a:r>
            <a:r>
              <a:rPr sz="2400" b="1" spc="-5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исключением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ЕГЭ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по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иностранным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языкам)</a:t>
            </a:r>
            <a:endParaRPr sz="2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0"/>
            <a:ext cx="1060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i="1" spc="-5" dirty="0">
                <a:solidFill>
                  <a:srgbClr val="C00000"/>
                </a:solidFill>
                <a:latin typeface="Calibri Light"/>
                <a:cs typeface="Calibri Light"/>
              </a:rPr>
              <a:t> </a:t>
            </a:r>
            <a:endParaRPr sz="28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7542" y="383235"/>
            <a:ext cx="26784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/>
              <a:t>Участники</a:t>
            </a:r>
            <a:r>
              <a:rPr sz="2800" spc="-30" dirty="0"/>
              <a:t> </a:t>
            </a:r>
            <a:r>
              <a:rPr sz="2800" spc="-5" dirty="0"/>
              <a:t>ЕГЭ-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593242" y="980389"/>
            <a:ext cx="7320280" cy="2383155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 marR="1075055" indent="13335">
              <a:lnSpc>
                <a:spcPts val="3110"/>
              </a:lnSpc>
              <a:spcBef>
                <a:spcPts val="409"/>
              </a:spcBef>
            </a:pPr>
            <a:r>
              <a:rPr sz="2800" b="1" spc="-10" dirty="0">
                <a:solidFill>
                  <a:srgbClr val="001F5F"/>
                </a:solidFill>
                <a:latin typeface="Cambria"/>
                <a:cs typeface="Cambria"/>
              </a:rPr>
              <a:t>обучающиеся,</a:t>
            </a:r>
            <a:r>
              <a:rPr sz="2800" b="1" spc="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mbria"/>
                <a:cs typeface="Cambria"/>
              </a:rPr>
              <a:t>освоившие</a:t>
            </a:r>
            <a:r>
              <a:rPr sz="2800" b="1" spc="-5" dirty="0">
                <a:solidFill>
                  <a:srgbClr val="001F5F"/>
                </a:solidFill>
                <a:latin typeface="Cambria"/>
                <a:cs typeface="Cambria"/>
              </a:rPr>
              <a:t> основные </a:t>
            </a:r>
            <a:r>
              <a:rPr sz="2800" b="1" spc="-60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5" dirty="0">
                <a:solidFill>
                  <a:srgbClr val="001F5F"/>
                </a:solidFill>
                <a:latin typeface="Cambria"/>
                <a:cs typeface="Cambria"/>
              </a:rPr>
              <a:t>общеобразовательные</a:t>
            </a:r>
            <a:r>
              <a:rPr sz="28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mbria"/>
                <a:cs typeface="Cambria"/>
              </a:rPr>
              <a:t>программы</a:t>
            </a:r>
            <a:endParaRPr sz="2800">
              <a:latin typeface="Cambria"/>
              <a:cs typeface="Cambria"/>
            </a:endParaRPr>
          </a:p>
          <a:p>
            <a:pPr marL="12700">
              <a:lnSpc>
                <a:spcPts val="2790"/>
              </a:lnSpc>
            </a:pPr>
            <a:r>
              <a:rPr sz="2800" b="1" spc="-10" dirty="0">
                <a:solidFill>
                  <a:srgbClr val="001F5F"/>
                </a:solidFill>
                <a:latin typeface="Cambria"/>
                <a:cs typeface="Cambria"/>
              </a:rPr>
              <a:t>среднего</a:t>
            </a:r>
            <a:r>
              <a:rPr sz="2800" b="1" spc="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mbria"/>
                <a:cs typeface="Cambria"/>
              </a:rPr>
              <a:t>(полного)</a:t>
            </a:r>
            <a:r>
              <a:rPr sz="28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15" dirty="0">
                <a:solidFill>
                  <a:srgbClr val="001F5F"/>
                </a:solidFill>
                <a:latin typeface="Cambria"/>
                <a:cs typeface="Cambria"/>
              </a:rPr>
              <a:t>общего</a:t>
            </a:r>
            <a:r>
              <a:rPr sz="2800" b="1" spc="-5" dirty="0">
                <a:solidFill>
                  <a:srgbClr val="001F5F"/>
                </a:solidFill>
                <a:latin typeface="Cambria"/>
                <a:cs typeface="Cambria"/>
              </a:rPr>
              <a:t> образования и</a:t>
            </a:r>
            <a:endParaRPr sz="2800">
              <a:latin typeface="Cambria"/>
              <a:cs typeface="Cambria"/>
            </a:endParaRPr>
          </a:p>
          <a:p>
            <a:pPr marL="12700" marR="255270">
              <a:lnSpc>
                <a:spcPct val="90000"/>
              </a:lnSpc>
              <a:spcBef>
                <a:spcPts val="165"/>
              </a:spcBef>
            </a:pPr>
            <a:r>
              <a:rPr sz="2800" b="1" u="heavy" spc="-5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Cambria"/>
                <a:cs typeface="Cambria"/>
              </a:rPr>
              <a:t>допущенные</a:t>
            </a:r>
            <a:r>
              <a:rPr sz="2800" b="1" spc="3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800" b="1" spc="-5" dirty="0">
                <a:solidFill>
                  <a:srgbClr val="001F5F"/>
                </a:solidFill>
                <a:latin typeface="Cambria"/>
                <a:cs typeface="Cambria"/>
              </a:rPr>
              <a:t>в </a:t>
            </a:r>
            <a:r>
              <a:rPr sz="2800" b="1" spc="-10" dirty="0">
                <a:solidFill>
                  <a:srgbClr val="001F5F"/>
                </a:solidFill>
                <a:latin typeface="Cambria"/>
                <a:cs typeface="Cambria"/>
              </a:rPr>
              <a:t>установленном</a:t>
            </a:r>
            <a:r>
              <a:rPr sz="2800" b="1" spc="5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20" dirty="0">
                <a:solidFill>
                  <a:srgbClr val="001F5F"/>
                </a:solidFill>
                <a:latin typeface="Cambria"/>
                <a:cs typeface="Cambria"/>
              </a:rPr>
              <a:t>порядке</a:t>
            </a:r>
            <a:r>
              <a:rPr sz="28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5" dirty="0">
                <a:solidFill>
                  <a:srgbClr val="001F5F"/>
                </a:solidFill>
                <a:latin typeface="Cambria"/>
                <a:cs typeface="Cambria"/>
              </a:rPr>
              <a:t>к </a:t>
            </a:r>
            <a:r>
              <a:rPr sz="2800" b="1" spc="-60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20" dirty="0">
                <a:solidFill>
                  <a:srgbClr val="001F5F"/>
                </a:solidFill>
                <a:latin typeface="Cambria"/>
                <a:cs typeface="Cambria"/>
              </a:rPr>
              <a:t>государственной</a:t>
            </a:r>
            <a:r>
              <a:rPr sz="2800" b="1" spc="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15" dirty="0">
                <a:solidFill>
                  <a:srgbClr val="001F5F"/>
                </a:solidFill>
                <a:latin typeface="Cambria"/>
                <a:cs typeface="Cambria"/>
              </a:rPr>
              <a:t>(итоговой) </a:t>
            </a:r>
            <a:r>
              <a:rPr sz="2800" b="1" spc="-10" dirty="0">
                <a:solidFill>
                  <a:srgbClr val="001F5F"/>
                </a:solidFill>
                <a:latin typeface="Cambria"/>
                <a:cs typeface="Cambria"/>
              </a:rPr>
              <a:t>аттестации </a:t>
            </a:r>
            <a:r>
              <a:rPr sz="2800" b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mbria"/>
                <a:cs typeface="Cambria"/>
              </a:rPr>
              <a:t>(выпускники</a:t>
            </a:r>
            <a:r>
              <a:rPr sz="28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15" dirty="0">
                <a:solidFill>
                  <a:srgbClr val="001F5F"/>
                </a:solidFill>
                <a:latin typeface="Cambria"/>
                <a:cs typeface="Cambria"/>
              </a:rPr>
              <a:t>текущего</a:t>
            </a:r>
            <a:r>
              <a:rPr sz="28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800" b="1" spc="-35" dirty="0">
                <a:solidFill>
                  <a:srgbClr val="001F5F"/>
                </a:solidFill>
                <a:latin typeface="Cambria"/>
                <a:cs typeface="Cambria"/>
              </a:rPr>
              <a:t>года).</a:t>
            </a:r>
            <a:endParaRPr sz="2800">
              <a:latin typeface="Cambria"/>
              <a:cs typeface="Cambri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81877" y="3355973"/>
            <a:ext cx="2762122" cy="341630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526186" y="3616197"/>
            <a:ext cx="5511800" cy="1671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 algn="ctr">
              <a:lnSpc>
                <a:spcPct val="150000"/>
              </a:lnSpc>
              <a:spcBef>
                <a:spcPts val="100"/>
              </a:spcBef>
            </a:pPr>
            <a:r>
              <a:rPr sz="1800" b="1" dirty="0">
                <a:solidFill>
                  <a:srgbClr val="252573"/>
                </a:solidFill>
                <a:latin typeface="Cambria"/>
                <a:cs typeface="Cambria"/>
              </a:rPr>
              <a:t>К</a:t>
            </a:r>
            <a:r>
              <a:rPr sz="1800" b="1" spc="-5" dirty="0">
                <a:solidFill>
                  <a:srgbClr val="252573"/>
                </a:solidFill>
                <a:latin typeface="Cambria"/>
                <a:cs typeface="Cambria"/>
              </a:rPr>
              <a:t> </a:t>
            </a:r>
            <a:r>
              <a:rPr sz="1800" b="1" spc="-15" dirty="0">
                <a:solidFill>
                  <a:srgbClr val="252573"/>
                </a:solidFill>
                <a:latin typeface="Cambria"/>
                <a:cs typeface="Cambria"/>
              </a:rPr>
              <a:t>прохождению</a:t>
            </a:r>
            <a:r>
              <a:rPr sz="1800" b="1" spc="-5" dirty="0">
                <a:solidFill>
                  <a:srgbClr val="252573"/>
                </a:solidFill>
                <a:latin typeface="Cambria"/>
                <a:cs typeface="Cambria"/>
              </a:rPr>
              <a:t> </a:t>
            </a:r>
            <a:r>
              <a:rPr sz="1800" b="1" dirty="0">
                <a:solidFill>
                  <a:srgbClr val="252573"/>
                </a:solidFill>
                <a:latin typeface="Cambria"/>
                <a:cs typeface="Cambria"/>
              </a:rPr>
              <a:t>ГИА </a:t>
            </a:r>
            <a:r>
              <a:rPr sz="1800" b="1" spc="-10" dirty="0">
                <a:solidFill>
                  <a:srgbClr val="252573"/>
                </a:solidFill>
                <a:latin typeface="Cambria"/>
                <a:cs typeface="Cambria"/>
              </a:rPr>
              <a:t>допускаются</a:t>
            </a:r>
            <a:r>
              <a:rPr sz="1800" b="1" dirty="0">
                <a:solidFill>
                  <a:srgbClr val="252573"/>
                </a:solidFill>
                <a:latin typeface="Cambria"/>
                <a:cs typeface="Cambria"/>
              </a:rPr>
              <a:t> </a:t>
            </a:r>
            <a:r>
              <a:rPr sz="1800" b="1" spc="-5" dirty="0">
                <a:solidFill>
                  <a:srgbClr val="252573"/>
                </a:solidFill>
                <a:latin typeface="Cambria"/>
                <a:cs typeface="Cambria"/>
              </a:rPr>
              <a:t>учащиеся,</a:t>
            </a:r>
            <a:r>
              <a:rPr sz="1800" b="1" spc="-15" dirty="0">
                <a:solidFill>
                  <a:srgbClr val="252573"/>
                </a:solidFill>
                <a:latin typeface="Cambria"/>
                <a:cs typeface="Cambria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Cambria"/>
                <a:cs typeface="Cambria"/>
              </a:rPr>
              <a:t>не </a:t>
            </a:r>
            <a:r>
              <a:rPr sz="1800" b="1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Cambria"/>
                <a:cs typeface="Cambria"/>
              </a:rPr>
              <a:t>имеющие </a:t>
            </a:r>
            <a:r>
              <a:rPr sz="1800" b="1" spc="-10" dirty="0">
                <a:solidFill>
                  <a:srgbClr val="C00000"/>
                </a:solidFill>
                <a:latin typeface="Cambria"/>
                <a:cs typeface="Cambria"/>
              </a:rPr>
              <a:t>академической</a:t>
            </a:r>
            <a:r>
              <a:rPr sz="1800" b="1" spc="-2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Cambria"/>
                <a:cs typeface="Cambria"/>
              </a:rPr>
              <a:t>задолженности</a:t>
            </a:r>
            <a:r>
              <a:rPr sz="1800" b="1" spc="2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Cambria"/>
                <a:cs typeface="Cambria"/>
              </a:rPr>
              <a:t>по</a:t>
            </a:r>
            <a:r>
              <a:rPr sz="1800" b="1" spc="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Cambria"/>
                <a:cs typeface="Cambria"/>
              </a:rPr>
              <a:t>всем </a:t>
            </a:r>
            <a:r>
              <a:rPr sz="1800" b="1" spc="-38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Cambria"/>
                <a:cs typeface="Cambria"/>
              </a:rPr>
              <a:t>предметам</a:t>
            </a:r>
            <a:r>
              <a:rPr sz="1800" b="1" spc="-2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800" b="1" dirty="0">
                <a:solidFill>
                  <a:srgbClr val="C00000"/>
                </a:solidFill>
                <a:latin typeface="Cambria"/>
                <a:cs typeface="Cambria"/>
              </a:rPr>
              <a:t>и </a:t>
            </a:r>
            <a:r>
              <a:rPr sz="1800" b="1" spc="-5" dirty="0">
                <a:solidFill>
                  <a:srgbClr val="C00000"/>
                </a:solidFill>
                <a:latin typeface="Cambria"/>
                <a:cs typeface="Cambria"/>
              </a:rPr>
              <a:t>имеющие</a:t>
            </a:r>
            <a:r>
              <a:rPr sz="1800" b="1" spc="-10" dirty="0">
                <a:solidFill>
                  <a:srgbClr val="C00000"/>
                </a:solidFill>
                <a:latin typeface="Cambria"/>
                <a:cs typeface="Cambria"/>
              </a:rPr>
              <a:t> допуск</a:t>
            </a:r>
            <a:r>
              <a:rPr sz="1800" b="1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Cambria"/>
                <a:cs typeface="Cambria"/>
              </a:rPr>
              <a:t>по</a:t>
            </a:r>
            <a:r>
              <a:rPr sz="1800" b="1" spc="1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800" b="1" spc="-15" dirty="0">
                <a:solidFill>
                  <a:srgbClr val="C00000"/>
                </a:solidFill>
                <a:latin typeface="Cambria"/>
                <a:cs typeface="Cambria"/>
              </a:rPr>
              <a:t>итоговому </a:t>
            </a:r>
            <a:r>
              <a:rPr sz="1800" b="1" spc="-1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Cambria"/>
                <a:cs typeface="Cambria"/>
              </a:rPr>
              <a:t>сочинению</a:t>
            </a:r>
            <a:endParaRPr sz="1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4642" y="162560"/>
            <a:ext cx="6234430" cy="1722120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05"/>
              </a:spcBef>
            </a:pP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Заявление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на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участие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в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ЕГЭ</a:t>
            </a:r>
            <a:endParaRPr sz="2400">
              <a:latin typeface="Cambria"/>
              <a:cs typeface="Cambria"/>
            </a:endParaRPr>
          </a:p>
          <a:p>
            <a:pPr marL="241300" marR="5080" indent="-161925">
              <a:lnSpc>
                <a:spcPts val="2590"/>
              </a:lnSpc>
              <a:spcBef>
                <a:spcPts val="1040"/>
              </a:spcBef>
            </a:pPr>
            <a:r>
              <a:rPr sz="2400" dirty="0">
                <a:solidFill>
                  <a:srgbClr val="001F5F"/>
                </a:solidFill>
                <a:latin typeface="Cambria"/>
                <a:cs typeface="Cambria"/>
              </a:rPr>
              <a:t>с указанием предметов, </a:t>
            </a:r>
            <a:r>
              <a:rPr sz="2400" spc="-15" dirty="0">
                <a:solidFill>
                  <a:srgbClr val="001F5F"/>
                </a:solidFill>
                <a:latin typeface="Cambria"/>
                <a:cs typeface="Cambria"/>
              </a:rPr>
              <a:t>которые </a:t>
            </a:r>
            <a:r>
              <a:rPr sz="2400" spc="-10" dirty="0">
                <a:solidFill>
                  <a:srgbClr val="001F5F"/>
                </a:solidFill>
                <a:latin typeface="Cambria"/>
                <a:cs typeface="Cambria"/>
              </a:rPr>
              <a:t>выпускник </a:t>
            </a:r>
            <a:r>
              <a:rPr sz="2400" spc="-5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001F5F"/>
                </a:solidFill>
                <a:latin typeface="Cambria"/>
                <a:cs typeface="Cambria"/>
              </a:rPr>
              <a:t>собирается</a:t>
            </a:r>
            <a:r>
              <a:rPr sz="2400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001F5F"/>
                </a:solidFill>
                <a:latin typeface="Cambria"/>
                <a:cs typeface="Cambria"/>
              </a:rPr>
              <a:t>сдавать,</a:t>
            </a:r>
            <a:r>
              <a:rPr sz="2400" spc="-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spc="-15" dirty="0">
                <a:solidFill>
                  <a:srgbClr val="001F5F"/>
                </a:solidFill>
                <a:latin typeface="Cambria"/>
                <a:cs typeface="Cambria"/>
              </a:rPr>
              <a:t>необходимо</a:t>
            </a:r>
            <a:r>
              <a:rPr sz="2400" spc="-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spc="-15" dirty="0">
                <a:solidFill>
                  <a:srgbClr val="001F5F"/>
                </a:solidFill>
                <a:latin typeface="Cambria"/>
                <a:cs typeface="Cambria"/>
              </a:rPr>
              <a:t>подать</a:t>
            </a:r>
            <a:endParaRPr sz="24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</a:pPr>
            <a:r>
              <a:rPr sz="2400" b="1" spc="-5" dirty="0">
                <a:solidFill>
                  <a:srgbClr val="C00000"/>
                </a:solidFill>
                <a:latin typeface="Cambria"/>
                <a:cs typeface="Cambria"/>
              </a:rPr>
              <a:t>не</a:t>
            </a:r>
            <a:r>
              <a:rPr sz="2400" b="1" spc="-2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C00000"/>
                </a:solidFill>
                <a:latin typeface="Cambria"/>
                <a:cs typeface="Cambria"/>
              </a:rPr>
              <a:t>позднее</a:t>
            </a:r>
            <a:r>
              <a:rPr sz="2400" b="1" spc="-35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C00000"/>
                </a:solidFill>
                <a:latin typeface="Cambria"/>
                <a:cs typeface="Cambria"/>
              </a:rPr>
              <a:t>1</a:t>
            </a:r>
            <a:r>
              <a:rPr sz="2400" b="1" spc="-5" dirty="0">
                <a:solidFill>
                  <a:srgbClr val="C00000"/>
                </a:solidFill>
                <a:latin typeface="Cambria"/>
                <a:cs typeface="Cambria"/>
              </a:rPr>
              <a:t> февраля</a:t>
            </a:r>
            <a:r>
              <a:rPr sz="2400" spc="-5" dirty="0">
                <a:solidFill>
                  <a:srgbClr val="C00000"/>
                </a:solidFill>
                <a:latin typeface="Cambria"/>
                <a:cs typeface="Cambria"/>
              </a:rPr>
              <a:t>.</a:t>
            </a:r>
            <a:endParaRPr sz="2400">
              <a:latin typeface="Cambria"/>
              <a:cs typeface="Cambr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52750" y="2343175"/>
            <a:ext cx="5546725" cy="369963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8442" y="246126"/>
            <a:ext cx="8127365" cy="1961514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41300" marR="70485" indent="-228600">
              <a:lnSpc>
                <a:spcPct val="90000"/>
              </a:lnSpc>
              <a:spcBef>
                <a:spcPts val="385"/>
              </a:spcBef>
              <a:buFont typeface="Arial MT"/>
              <a:buChar char="•"/>
              <a:tabLst>
                <a:tab pos="241300" algn="l"/>
              </a:tabLst>
            </a:pP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Для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получения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аттестата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выпускники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текущего</a:t>
            </a:r>
            <a:r>
              <a:rPr sz="24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45" dirty="0">
                <a:solidFill>
                  <a:srgbClr val="001F5F"/>
                </a:solidFill>
                <a:latin typeface="Cambria"/>
                <a:cs typeface="Cambria"/>
              </a:rPr>
              <a:t>года </a:t>
            </a:r>
            <a:r>
              <a:rPr sz="2400" b="1" spc="-5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сдают </a:t>
            </a:r>
            <a:r>
              <a:rPr sz="2400" b="1" spc="-10" dirty="0">
                <a:solidFill>
                  <a:srgbClr val="C00000"/>
                </a:solidFill>
                <a:latin typeface="Cambria"/>
                <a:cs typeface="Cambria"/>
              </a:rPr>
              <a:t>обязательные</a:t>
            </a:r>
            <a:r>
              <a:rPr sz="2400" b="1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C00000"/>
                </a:solidFill>
                <a:latin typeface="Cambria"/>
                <a:cs typeface="Cambria"/>
              </a:rPr>
              <a:t>предметы</a:t>
            </a:r>
            <a:r>
              <a:rPr sz="2400" b="1" spc="-1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–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Cambria"/>
                <a:cs typeface="Cambria"/>
              </a:rPr>
              <a:t>русский</a:t>
            </a:r>
            <a:r>
              <a:rPr sz="2400" b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язык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и 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30" dirty="0">
                <a:solidFill>
                  <a:srgbClr val="001F5F"/>
                </a:solidFill>
                <a:latin typeface="Cambria"/>
                <a:cs typeface="Cambria"/>
              </a:rPr>
              <a:t>математику.</a:t>
            </a:r>
            <a:endParaRPr sz="2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001F5F"/>
              </a:buClr>
              <a:buFont typeface="Arial MT"/>
              <a:buChar char="•"/>
            </a:pPr>
            <a:endParaRPr sz="3650">
              <a:latin typeface="Cambria"/>
              <a:cs typeface="Cambria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41300" algn="l"/>
              </a:tabLst>
            </a:pP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Сдать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можно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любое </a:t>
            </a:r>
            <a:r>
              <a:rPr sz="2400" b="1" spc="-15" dirty="0">
                <a:solidFill>
                  <a:srgbClr val="001F5F"/>
                </a:solidFill>
                <a:latin typeface="Cambria"/>
                <a:cs typeface="Cambria"/>
              </a:rPr>
              <a:t>количество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Cambria"/>
                <a:cs typeface="Cambria"/>
              </a:rPr>
              <a:t>предметов</a:t>
            </a:r>
            <a:r>
              <a:rPr sz="24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Cambria"/>
                <a:cs typeface="Cambria"/>
              </a:rPr>
              <a:t>из </a:t>
            </a:r>
            <a:r>
              <a:rPr sz="2400" b="1" dirty="0">
                <a:solidFill>
                  <a:srgbClr val="001F5F"/>
                </a:solidFill>
                <a:latin typeface="Cambria"/>
                <a:cs typeface="Cambria"/>
              </a:rPr>
              <a:t>списка</a:t>
            </a:r>
            <a:r>
              <a:rPr sz="2400" b="1" dirty="0">
                <a:latin typeface="Cambria"/>
                <a:cs typeface="Cambria"/>
              </a:rPr>
              <a:t>.</a:t>
            </a:r>
            <a:endParaRPr sz="24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13250" y="2643073"/>
            <a:ext cx="3018790" cy="36436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ts val="2615"/>
              </a:lnSpc>
              <a:spcBef>
                <a:spcPts val="95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2200" b="1" spc="-15" dirty="0">
                <a:solidFill>
                  <a:srgbClr val="001F5F"/>
                </a:solidFill>
                <a:latin typeface="Cambria"/>
                <a:cs typeface="Cambria"/>
              </a:rPr>
              <a:t>Русский</a:t>
            </a:r>
            <a:r>
              <a:rPr sz="22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mbria"/>
                <a:cs typeface="Cambria"/>
              </a:rPr>
              <a:t>язык</a:t>
            </a:r>
            <a:endParaRPr sz="2200">
              <a:latin typeface="Cambria"/>
              <a:cs typeface="Cambria"/>
            </a:endParaRPr>
          </a:p>
          <a:p>
            <a:pPr marL="241300" indent="-228600">
              <a:lnSpc>
                <a:spcPts val="2585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2200" b="1" spc="-10" dirty="0">
                <a:solidFill>
                  <a:srgbClr val="001F5F"/>
                </a:solidFill>
                <a:latin typeface="Cambria"/>
                <a:cs typeface="Cambria"/>
              </a:rPr>
              <a:t>Математика</a:t>
            </a:r>
            <a:endParaRPr sz="2200">
              <a:latin typeface="Cambria"/>
              <a:cs typeface="Cambria"/>
            </a:endParaRPr>
          </a:p>
          <a:p>
            <a:pPr marL="241300" indent="-228600">
              <a:lnSpc>
                <a:spcPts val="2580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2200" b="1" spc="-5" dirty="0">
                <a:solidFill>
                  <a:srgbClr val="001F5F"/>
                </a:solidFill>
                <a:latin typeface="Cambria"/>
                <a:cs typeface="Cambria"/>
              </a:rPr>
              <a:t>Физика</a:t>
            </a:r>
            <a:endParaRPr sz="2200">
              <a:latin typeface="Cambria"/>
              <a:cs typeface="Cambria"/>
            </a:endParaRPr>
          </a:p>
          <a:p>
            <a:pPr marL="241300" indent="-228600">
              <a:lnSpc>
                <a:spcPts val="2585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2200" b="1" spc="-10" dirty="0">
                <a:solidFill>
                  <a:srgbClr val="001F5F"/>
                </a:solidFill>
                <a:latin typeface="Cambria"/>
                <a:cs typeface="Cambria"/>
              </a:rPr>
              <a:t>Химия</a:t>
            </a:r>
            <a:endParaRPr sz="2200">
              <a:latin typeface="Cambria"/>
              <a:cs typeface="Cambria"/>
            </a:endParaRPr>
          </a:p>
          <a:p>
            <a:pPr marL="241300" indent="-228600">
              <a:lnSpc>
                <a:spcPts val="2585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2200" b="1" spc="-10" dirty="0">
                <a:solidFill>
                  <a:srgbClr val="001F5F"/>
                </a:solidFill>
                <a:latin typeface="Cambria"/>
                <a:cs typeface="Cambria"/>
              </a:rPr>
              <a:t>Биология</a:t>
            </a:r>
            <a:endParaRPr sz="2200">
              <a:latin typeface="Cambria"/>
              <a:cs typeface="Cambria"/>
            </a:endParaRPr>
          </a:p>
          <a:p>
            <a:pPr marL="241300" indent="-228600">
              <a:lnSpc>
                <a:spcPts val="2580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2200" b="1" spc="-30" dirty="0">
                <a:solidFill>
                  <a:srgbClr val="001F5F"/>
                </a:solidFill>
                <a:latin typeface="Cambria"/>
                <a:cs typeface="Cambria"/>
              </a:rPr>
              <a:t>География</a:t>
            </a:r>
            <a:endParaRPr sz="2200">
              <a:latin typeface="Cambria"/>
              <a:cs typeface="Cambria"/>
            </a:endParaRPr>
          </a:p>
          <a:p>
            <a:pPr marL="241300" indent="-228600">
              <a:lnSpc>
                <a:spcPts val="2585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2200" b="1" spc="-15" dirty="0">
                <a:solidFill>
                  <a:srgbClr val="001F5F"/>
                </a:solidFill>
                <a:latin typeface="Cambria"/>
                <a:cs typeface="Cambria"/>
              </a:rPr>
              <a:t>История</a:t>
            </a:r>
            <a:endParaRPr sz="2200">
              <a:latin typeface="Cambria"/>
              <a:cs typeface="Cambria"/>
            </a:endParaRPr>
          </a:p>
          <a:p>
            <a:pPr marL="241300" indent="-228600">
              <a:lnSpc>
                <a:spcPts val="2585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2200" b="1" spc="-10" dirty="0">
                <a:solidFill>
                  <a:srgbClr val="001F5F"/>
                </a:solidFill>
                <a:latin typeface="Cambria"/>
                <a:cs typeface="Cambria"/>
              </a:rPr>
              <a:t>Информатика</a:t>
            </a:r>
            <a:r>
              <a:rPr sz="22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mbria"/>
                <a:cs typeface="Cambria"/>
              </a:rPr>
              <a:t>и</a:t>
            </a:r>
            <a:r>
              <a:rPr sz="2200" b="1" spc="-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mbria"/>
                <a:cs typeface="Cambria"/>
              </a:rPr>
              <a:t>ИКТ</a:t>
            </a:r>
            <a:endParaRPr sz="2200">
              <a:latin typeface="Cambria"/>
              <a:cs typeface="Cambria"/>
            </a:endParaRPr>
          </a:p>
          <a:p>
            <a:pPr marL="241300" indent="-228600">
              <a:lnSpc>
                <a:spcPts val="2580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2200" b="1" spc="-30" dirty="0">
                <a:solidFill>
                  <a:srgbClr val="001F5F"/>
                </a:solidFill>
                <a:latin typeface="Cambria"/>
                <a:cs typeface="Cambria"/>
              </a:rPr>
              <a:t>Английский</a:t>
            </a:r>
            <a:r>
              <a:rPr sz="2200" b="1" spc="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mbria"/>
                <a:cs typeface="Cambria"/>
              </a:rPr>
              <a:t>язык</a:t>
            </a:r>
            <a:endParaRPr sz="2200">
              <a:latin typeface="Cambria"/>
              <a:cs typeface="Cambria"/>
            </a:endParaRPr>
          </a:p>
          <a:p>
            <a:pPr marL="241300" indent="-228600">
              <a:lnSpc>
                <a:spcPts val="2585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2200" b="1" spc="-10" dirty="0">
                <a:solidFill>
                  <a:srgbClr val="001F5F"/>
                </a:solidFill>
                <a:latin typeface="Cambria"/>
                <a:cs typeface="Cambria"/>
              </a:rPr>
              <a:t>Литература</a:t>
            </a:r>
            <a:endParaRPr sz="2200">
              <a:latin typeface="Cambria"/>
              <a:cs typeface="Cambria"/>
            </a:endParaRPr>
          </a:p>
          <a:p>
            <a:pPr marL="241300" indent="-228600">
              <a:lnSpc>
                <a:spcPts val="2615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2200" b="1" spc="-5" dirty="0">
                <a:solidFill>
                  <a:srgbClr val="001F5F"/>
                </a:solidFill>
                <a:latin typeface="Cambria"/>
                <a:cs typeface="Cambria"/>
              </a:rPr>
              <a:t>Обществознание</a:t>
            </a:r>
            <a:endParaRPr sz="2200">
              <a:latin typeface="Cambria"/>
              <a:cs typeface="Cambr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92011" y="3464828"/>
            <a:ext cx="2365638" cy="2409632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174494" y="2571369"/>
            <a:ext cx="16033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C00000"/>
                </a:solidFill>
                <a:latin typeface="Cambria"/>
                <a:cs typeface="Cambria"/>
              </a:rPr>
              <a:t>Предметы</a:t>
            </a:r>
            <a:r>
              <a:rPr sz="1800" b="1" spc="-70" dirty="0">
                <a:solidFill>
                  <a:srgbClr val="C00000"/>
                </a:solidFill>
                <a:latin typeface="Cambria"/>
                <a:cs typeface="Cambria"/>
              </a:rPr>
              <a:t> </a:t>
            </a:r>
            <a:r>
              <a:rPr sz="1800" b="1" dirty="0">
                <a:solidFill>
                  <a:srgbClr val="C00000"/>
                </a:solidFill>
                <a:latin typeface="Cambria"/>
                <a:cs typeface="Cambria"/>
              </a:rPr>
              <a:t>ЕГЭ</a:t>
            </a:r>
            <a:endParaRPr sz="1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6440" y="478028"/>
            <a:ext cx="7285355" cy="216471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241300" marR="1093470" indent="-228600">
              <a:lnSpc>
                <a:spcPct val="90000"/>
              </a:lnSpc>
              <a:spcBef>
                <a:spcPts val="385"/>
              </a:spcBef>
              <a:buFont typeface="Arial MT"/>
              <a:buChar char="•"/>
              <a:tabLst>
                <a:tab pos="241300" algn="l"/>
              </a:tabLst>
            </a:pPr>
            <a:r>
              <a:rPr sz="24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Каждый</a:t>
            </a:r>
            <a:r>
              <a:rPr sz="24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spc="-45" dirty="0">
                <a:solidFill>
                  <a:srgbClr val="001F5F"/>
                </a:solidFill>
                <a:latin typeface="Times New Roman"/>
                <a:cs typeface="Times New Roman"/>
              </a:rPr>
              <a:t>год</a:t>
            </a:r>
            <a:r>
              <a:rPr sz="24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01F5F"/>
                </a:solidFill>
                <a:latin typeface="Times New Roman"/>
                <a:cs typeface="Times New Roman"/>
              </a:rPr>
              <a:t>ФИПИ</a:t>
            </a:r>
            <a:r>
              <a:rPr sz="2400" b="1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вносит </a:t>
            </a:r>
            <a:r>
              <a:rPr sz="2400" b="1" spc="-15" dirty="0">
                <a:solidFill>
                  <a:srgbClr val="001F5F"/>
                </a:solidFill>
                <a:latin typeface="Times New Roman"/>
                <a:cs typeface="Times New Roman"/>
              </a:rPr>
              <a:t>корректировки </a:t>
            </a:r>
            <a:r>
              <a:rPr sz="2400" b="1" spc="-5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01F5F"/>
                </a:solidFill>
                <a:latin typeface="Times New Roman"/>
                <a:cs typeface="Times New Roman"/>
              </a:rPr>
              <a:t>в</a:t>
            </a:r>
            <a:r>
              <a:rPr sz="24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spc="-15" dirty="0">
                <a:solidFill>
                  <a:srgbClr val="001F5F"/>
                </a:solidFill>
                <a:latin typeface="Times New Roman"/>
                <a:cs typeface="Times New Roman"/>
              </a:rPr>
              <a:t>структуру</a:t>
            </a:r>
            <a:r>
              <a:rPr sz="2400" b="1" spc="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КИМ</a:t>
            </a:r>
            <a:r>
              <a:rPr sz="2400" b="1" spc="-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01F5F"/>
                </a:solidFill>
                <a:latin typeface="Times New Roman"/>
                <a:cs typeface="Times New Roman"/>
              </a:rPr>
              <a:t>и</a:t>
            </a:r>
            <a:r>
              <a:rPr sz="2400" b="1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критерии</a:t>
            </a:r>
            <a:r>
              <a:rPr sz="2400" b="1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оценивания </a:t>
            </a:r>
            <a:r>
              <a:rPr sz="2400" b="1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экзаменационных</a:t>
            </a:r>
            <a:r>
              <a:rPr sz="2400" b="1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заданий</a:t>
            </a:r>
            <a:r>
              <a:rPr sz="2400" b="1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на</a:t>
            </a:r>
            <a:r>
              <a:rPr sz="2400" b="1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ЕГЭ.</a:t>
            </a:r>
            <a:endParaRPr sz="2400">
              <a:latin typeface="Times New Roman"/>
              <a:cs typeface="Times New Roman"/>
            </a:endParaRPr>
          </a:p>
          <a:p>
            <a:pPr marL="241300" marR="5080" indent="-228600">
              <a:lnSpc>
                <a:spcPct val="90100"/>
              </a:lnSpc>
              <a:spcBef>
                <a:spcPts val="994"/>
              </a:spcBef>
              <a:buClr>
                <a:srgbClr val="001F5F"/>
              </a:buClr>
              <a:buFont typeface="Arial MT"/>
              <a:buChar char="•"/>
              <a:tabLst>
                <a:tab pos="317500" algn="l"/>
                <a:tab pos="318135" algn="l"/>
              </a:tabLst>
            </a:pPr>
            <a:r>
              <a:rPr dirty="0"/>
              <a:t>	</a:t>
            </a:r>
            <a:r>
              <a:rPr sz="2400" b="1" dirty="0">
                <a:solidFill>
                  <a:srgbClr val="001F5F"/>
                </a:solidFill>
                <a:latin typeface="Times New Roman"/>
                <a:cs typeface="Times New Roman"/>
              </a:rPr>
              <a:t>В</a:t>
            </a:r>
            <a:r>
              <a:rPr sz="2400" b="1" spc="-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01F5F"/>
                </a:solidFill>
                <a:latin typeface="Times New Roman"/>
                <a:cs typeface="Times New Roman"/>
              </a:rPr>
              <a:t>2024</a:t>
            </a:r>
            <a:r>
              <a:rPr sz="24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spc="-35" dirty="0">
                <a:solidFill>
                  <a:srgbClr val="001F5F"/>
                </a:solidFill>
                <a:latin typeface="Times New Roman"/>
                <a:cs typeface="Times New Roman"/>
              </a:rPr>
              <a:t>году</a:t>
            </a:r>
            <a:r>
              <a:rPr sz="24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 изменились</a:t>
            </a:r>
            <a:r>
              <a:rPr sz="2400" b="1" spc="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Times New Roman"/>
                <a:cs typeface="Times New Roman"/>
              </a:rPr>
              <a:t>формулировки</a:t>
            </a:r>
            <a:r>
              <a:rPr sz="2400" b="1" spc="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spc="-15" dirty="0">
                <a:solidFill>
                  <a:srgbClr val="001F5F"/>
                </a:solidFill>
                <a:latin typeface="Times New Roman"/>
                <a:cs typeface="Times New Roman"/>
              </a:rPr>
              <a:t>некоторых </a:t>
            </a:r>
            <a:r>
              <a:rPr sz="2400" b="1" spc="-5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заданий,</a:t>
            </a:r>
            <a:r>
              <a:rPr sz="2400" b="1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01F5F"/>
                </a:solidFill>
                <a:latin typeface="Times New Roman"/>
                <a:cs typeface="Times New Roman"/>
              </a:rPr>
              <a:t>а </a:t>
            </a:r>
            <a:r>
              <a:rPr sz="24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также</a:t>
            </a:r>
            <a:r>
              <a:rPr sz="2400" b="1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снизился</a:t>
            </a:r>
            <a:r>
              <a:rPr sz="2400" b="1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максимальный </a:t>
            </a:r>
            <a:r>
              <a:rPr sz="24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 первичный</a:t>
            </a:r>
            <a:r>
              <a:rPr sz="2400" b="1" spc="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01F5F"/>
                </a:solidFill>
                <a:latin typeface="Times New Roman"/>
                <a:cs typeface="Times New Roman"/>
              </a:rPr>
              <a:t>балл</a:t>
            </a:r>
            <a:r>
              <a:rPr sz="24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по</a:t>
            </a:r>
            <a:r>
              <a:rPr sz="2400" b="1" spc="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нескольким</a:t>
            </a:r>
            <a:r>
              <a:rPr sz="2400" b="1" spc="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предметам.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355854"/>
            <a:ext cx="7061200" cy="66230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z="2200" spc="-5" dirty="0"/>
              <a:t>В</a:t>
            </a:r>
            <a:r>
              <a:rPr sz="2200" dirty="0"/>
              <a:t> </a:t>
            </a:r>
            <a:r>
              <a:rPr sz="2200" spc="-10" dirty="0"/>
              <a:t>2024</a:t>
            </a:r>
            <a:r>
              <a:rPr sz="2200" spc="10" dirty="0"/>
              <a:t> </a:t>
            </a:r>
            <a:r>
              <a:rPr sz="2200" spc="-45" dirty="0"/>
              <a:t>году</a:t>
            </a:r>
            <a:r>
              <a:rPr sz="2200" spc="5" dirty="0"/>
              <a:t> </a:t>
            </a:r>
            <a:r>
              <a:rPr sz="2200" spc="-5" dirty="0"/>
              <a:t>ФИПИ</a:t>
            </a:r>
            <a:r>
              <a:rPr sz="2200" spc="15" dirty="0"/>
              <a:t> </a:t>
            </a:r>
            <a:r>
              <a:rPr sz="2200" spc="-25" dirty="0"/>
              <a:t>подает</a:t>
            </a:r>
            <a:r>
              <a:rPr sz="2200" dirty="0"/>
              <a:t> </a:t>
            </a:r>
            <a:r>
              <a:rPr sz="2200" spc="-5" dirty="0"/>
              <a:t>следующие</a:t>
            </a:r>
            <a:r>
              <a:rPr sz="2200" spc="-10" dirty="0"/>
              <a:t> минимальные </a:t>
            </a:r>
            <a:r>
              <a:rPr sz="2200" spc="-465" dirty="0"/>
              <a:t> </a:t>
            </a:r>
            <a:r>
              <a:rPr sz="2200" spc="-5" dirty="0"/>
              <a:t>баллы </a:t>
            </a:r>
            <a:r>
              <a:rPr sz="2200" spc="-10" dirty="0"/>
              <a:t>для</a:t>
            </a:r>
            <a:r>
              <a:rPr sz="2200" spc="15" dirty="0"/>
              <a:t> </a:t>
            </a:r>
            <a:r>
              <a:rPr sz="2200" spc="-15" dirty="0"/>
              <a:t>предметов</a:t>
            </a:r>
            <a:r>
              <a:rPr sz="2200" spc="10" dirty="0"/>
              <a:t> </a:t>
            </a:r>
            <a:r>
              <a:rPr sz="2200" spc="-5" dirty="0"/>
              <a:t>ЕГЭ:</a:t>
            </a:r>
            <a:endParaRPr sz="22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1925" y="1209673"/>
            <a:ext cx="8638555" cy="55530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1211</Words>
  <Application>Microsoft Office PowerPoint</Application>
  <PresentationFormat>Экран (4:3)</PresentationFormat>
  <Paragraphs>216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Office Theme</vt:lpstr>
      <vt:lpstr>Слайд 1</vt:lpstr>
      <vt:lpstr>Слайд 2</vt:lpstr>
      <vt:lpstr>Слайд 3</vt:lpstr>
      <vt:lpstr>Особенности ЕГЭ</vt:lpstr>
      <vt:lpstr>Участники ЕГЭ-</vt:lpstr>
      <vt:lpstr>Слайд 6</vt:lpstr>
      <vt:lpstr>Слайд 7</vt:lpstr>
      <vt:lpstr>Слайд 8</vt:lpstr>
      <vt:lpstr>В 2024 году ФИПИ подает следующие минимальные  баллы для предметов ЕГЭ:</vt:lpstr>
      <vt:lpstr>Слайд 10</vt:lpstr>
      <vt:lpstr>Слайд 11</vt:lpstr>
      <vt:lpstr>Правила проведения ГИА-11</vt:lpstr>
      <vt:lpstr>Слайд 13</vt:lpstr>
      <vt:lpstr>Слайд 14</vt:lpstr>
      <vt:lpstr>Слайд 15</vt:lpstr>
      <vt:lpstr>Если обучающийся по состоянию здоровья не может  завершить выполнение экзаменационной работы, то  он досрочно покидает аудиторию. Экзамен может быть пересдан в резервные дни.</vt:lpstr>
      <vt:lpstr>Слайд 17</vt:lpstr>
      <vt:lpstr>В продолжительность экзаменов не включается время,  выделенное на подготовительные мероприятия (инструктаж, заполнение регистрационных бланков и  т.д.)</vt:lpstr>
      <vt:lpstr>Печать КИМ будет производиться в  аудитории!</vt:lpstr>
      <vt:lpstr>Прием и рассмотрение апелляций</vt:lpstr>
      <vt:lpstr>Слайд 21</vt:lpstr>
      <vt:lpstr>Как получить федеральную медаль «За особые успехи в  учении»?</vt:lpstr>
      <vt:lpstr>Слайд 23</vt:lpstr>
      <vt:lpstr>Слайд 24</vt:lpstr>
      <vt:lpstr>Планируемые изменения в КИМ  ЕГЭ в 2024 году</vt:lpstr>
      <vt:lpstr>ЕГЭ</vt:lpstr>
      <vt:lpstr>ЕГЭ Литература</vt:lpstr>
      <vt:lpstr>Слайд 28</vt:lpstr>
      <vt:lpstr>ЕГЭ Физика</vt:lpstr>
      <vt:lpstr>ЕГЭ Биология</vt:lpstr>
      <vt:lpstr>ЕГЭ География</vt:lpstr>
      <vt:lpstr>Слайд 32</vt:lpstr>
      <vt:lpstr>САЙТЫ  В  ПОМОЩЬ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1</cp:lastModifiedBy>
  <cp:revision>1</cp:revision>
  <dcterms:created xsi:type="dcterms:W3CDTF">2023-10-01T17:45:10Z</dcterms:created>
  <dcterms:modified xsi:type="dcterms:W3CDTF">2023-10-01T17:49:53Z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2023-09-23T00:00:00Z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2023-10-01T00:00:00Z</vt:filetime>
  </property>
</Properties>
</file>